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3"/>
    <p:sldId id="268" r:id="rId4"/>
    <p:sldId id="258" r:id="rId5"/>
    <p:sldId id="260" r:id="rId6"/>
    <p:sldId id="263" r:id="rId7"/>
    <p:sldId id="264" r:id="rId8"/>
    <p:sldId id="262" r:id="rId9"/>
  </p:sldIdLst>
  <p:sldSz cx="12192000" cy="6858000"/>
  <p:notesSz cx="6858000" cy="994537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82" autoAdjust="0"/>
    <p:restoredTop sz="94660"/>
  </p:normalViewPr>
  <p:slideViewPr>
    <p:cSldViewPr snapToGrid="0">
      <p:cViewPr varScale="1">
        <p:scale>
          <a:sx n="79" d="100"/>
          <a:sy n="79" d="100"/>
        </p:scale>
        <p:origin x="16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endParaRPr lang="ja-JP" altLang="en-US"/>
          </a:p>
        </p:txBody>
      </p:sp>
      <p:sp>
        <p:nvSpPr>
          <p:cNvPr id="4" name="Date Placeholder 3"/>
          <p:cNvSpPr>
            <a:spLocks noGrp="1"/>
          </p:cNvSpPr>
          <p:nvPr>
            <p:ph type="dt" sz="half" idx="10"/>
          </p:nvPr>
        </p:nvSpPr>
        <p:spPr/>
        <p:txBody>
          <a:bodyPr/>
          <a:lstStyle/>
          <a:p>
            <a:fld id="{96DFF08F-DC6B-4601-B491-B0F83F6DD2DA}"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endParaRPr lang="ja-JP" altLang="en-US"/>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endParaRPr lang="ja-JP" altLang="en-US"/>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ja-JP" altLang="en-US"/>
              <a:t>マスター タイトルの書式設定</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endParaRPr lang="ja-JP" altLang="en-US"/>
          </a:p>
        </p:txBody>
      </p:sp>
      <p:sp>
        <p:nvSpPr>
          <p:cNvPr id="5" name="Date Placeholder 4"/>
          <p:cNvSpPr>
            <a:spLocks noGrp="1"/>
          </p:cNvSpPr>
          <p:nvPr>
            <p:ph type="dt" sz="half" idx="10"/>
          </p:nvPr>
        </p:nvSpPr>
        <p:spPr/>
        <p:txBody>
          <a:bodyPr/>
          <a:lstStyle/>
          <a:p>
            <a:fld id="{96DFF08F-DC6B-4601-B491-B0F83F6DD2DA}"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ja-JP" altLang="en-US"/>
              <a:t>マスター タイトルの書式設定</a:t>
            </a:r>
            <a:endParaRPr lang="en-US" dirty="0"/>
          </a:p>
        </p:txBody>
      </p:sp>
      <p:sp>
        <p:nvSpPr>
          <p:cNvPr id="3" name="Picture Placeholder 2"/>
          <p:cNvSpPr>
            <a:spLocks noGrp="1" noChangeAspect="1"/>
          </p:cNvSpPr>
          <p:nvPr>
            <p:ph type="pic" idx="1" hasCustomPrompt="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endParaRPr lang="ja-JP" altLang="en-US"/>
          </a:p>
        </p:txBody>
      </p:sp>
      <p:sp>
        <p:nvSpPr>
          <p:cNvPr id="5" name="Date Placeholder 4"/>
          <p:cNvSpPr>
            <a:spLocks noGrp="1"/>
          </p:cNvSpPr>
          <p:nvPr>
            <p:ph type="dt" sz="half" idx="10"/>
          </p:nvPr>
        </p:nvSpPr>
        <p:spPr/>
        <p:txBody>
          <a:bodyPr/>
          <a:lstStyle/>
          <a:p>
            <a:fld id="{96DFF08F-DC6B-4601-B491-B0F83F6DD2DA}"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anose="020B0503020204020204" pitchFamily="34" charset="0"/>
        <a:buChar char="•"/>
        <a:defRPr kumimoji="1"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kumimoji="1"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kumimoji="1"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kumimoji="1"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kumimoji="1" sz="1600" kern="1200">
          <a:solidFill>
            <a:schemeClr val="accent1"/>
          </a:solidFill>
          <a:latin typeface="+mn-lt"/>
          <a:ea typeface="+mn-ea"/>
          <a:cs typeface="+mn-cs"/>
        </a:defRPr>
      </a:lvl5pPr>
      <a:lvl6pPr marL="160020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kumimoji="1" sz="1600" kern="1200">
          <a:solidFill>
            <a:schemeClr val="accent1"/>
          </a:solidFill>
          <a:latin typeface="+mn-lt"/>
          <a:ea typeface="+mn-ea"/>
          <a:cs typeface="+mn-cs"/>
        </a:defRPr>
      </a:lvl6pPr>
      <a:lvl7pPr marL="189992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kumimoji="1" sz="1600" kern="1200">
          <a:solidFill>
            <a:schemeClr val="accent1"/>
          </a:solidFill>
          <a:latin typeface="+mn-lt"/>
          <a:ea typeface="+mn-ea"/>
          <a:cs typeface="+mn-cs"/>
        </a:defRPr>
      </a:lvl7pPr>
      <a:lvl8pPr marL="220027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kumimoji="1" sz="1600" kern="1200">
          <a:solidFill>
            <a:schemeClr val="accent1"/>
          </a:solidFill>
          <a:latin typeface="+mn-lt"/>
          <a:ea typeface="+mn-ea"/>
          <a:cs typeface="+mn-cs"/>
        </a:defRPr>
      </a:lvl8pPr>
      <a:lvl9pPr marL="249999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kumimoji="1" sz="1600" kern="1200">
          <a:solidFill>
            <a:schemeClr val="accent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hyperlink" Target="http://travelclinic.ncgm.go.jp/009/index.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9" Type="http://schemas.openxmlformats.org/officeDocument/2006/relationships/image" Target="../media/image3.jpeg"/><Relationship Id="rId8" Type="http://schemas.openxmlformats.org/officeDocument/2006/relationships/hyperlink" Target="mailto:tokonami@traism.com" TargetMode="External"/><Relationship Id="rId7" Type="http://schemas.openxmlformats.org/officeDocument/2006/relationships/hyperlink" Target="mailto:sato@traism.com" TargetMode="External"/><Relationship Id="rId6" Type="http://schemas.openxmlformats.org/officeDocument/2006/relationships/hyperlink" Target="mailto:nanyamin@nicemyanmartravel.com" TargetMode="External"/><Relationship Id="rId5" Type="http://schemas.openxmlformats.org/officeDocument/2006/relationships/hyperlink" Target="mailto:naychioo@nicemyanmartravel.com" TargetMode="External"/><Relationship Id="rId4" Type="http://schemas.openxmlformats.org/officeDocument/2006/relationships/hyperlink" Target="mailto:thiri@nicemyanmartravel.com" TargetMode="External"/><Relationship Id="rId3" Type="http://schemas.openxmlformats.org/officeDocument/2006/relationships/hyperlink" Target="mailto:phyoethandar@nicemyanmartravel.com" TargetMode="External"/><Relationship Id="rId2" Type="http://schemas.openxmlformats.org/officeDocument/2006/relationships/hyperlink" Target="mailto:/thethtoozan@nicemyanmartravel.com" TargetMode="External"/><Relationship Id="rId11" Type="http://schemas.openxmlformats.org/officeDocument/2006/relationships/slideLayout" Target="../slideLayouts/slideLayout2.xml"/><Relationship Id="rId10" Type="http://schemas.openxmlformats.org/officeDocument/2006/relationships/image" Target="../media/image4.png"/><Relationship Id="rId1" Type="http://schemas.openxmlformats.org/officeDocument/2006/relationships/hyperlink" Target="mailto:nihtweceo@nicemyanmartrave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60832" y="694945"/>
            <a:ext cx="10997184" cy="1097280"/>
          </a:xfrm>
        </p:spPr>
        <p:txBody>
          <a:bodyPr>
            <a:normAutofit fontScale="90000"/>
          </a:bodyPr>
          <a:lstStyle/>
          <a:p>
            <a:br>
              <a:rPr lang="en-US" altLang="ja-JP" sz="2800" dirty="0">
                <a:solidFill>
                  <a:schemeClr val="tx1"/>
                </a:solidFill>
              </a:rPr>
            </a:br>
            <a:r>
              <a:rPr lang="ja-JP" altLang="en-US" sz="1800" dirty="0">
                <a:solidFill>
                  <a:schemeClr val="tx1"/>
                </a:solidFill>
                <a:latin typeface="HGPｺﾞｼｯｸE" panose="020B0900000000000000" pitchFamily="50" charset="-128"/>
                <a:ea typeface="HGPｺﾞｼｯｸE" panose="020B0900000000000000" pitchFamily="50" charset="-128"/>
              </a:rPr>
              <a:t>ナイスミャンマーグループ ミャンマー現地最新情報（</a:t>
            </a:r>
            <a:r>
              <a:rPr lang="en-US" altLang="ja-JP" sz="1800" dirty="0">
                <a:solidFill>
                  <a:schemeClr val="tx1"/>
                </a:solidFill>
                <a:latin typeface="HGPｺﾞｼｯｸE" panose="020B0900000000000000" pitchFamily="50" charset="-128"/>
                <a:ea typeface="HGPｺﾞｼｯｸE" panose="020B0900000000000000" pitchFamily="50" charset="-128"/>
              </a:rPr>
              <a:t>COVID-19</a:t>
            </a:r>
            <a:r>
              <a:rPr lang="ja-JP" altLang="en-US" sz="1800" dirty="0">
                <a:solidFill>
                  <a:schemeClr val="tx1"/>
                </a:solidFill>
                <a:latin typeface="HGPｺﾞｼｯｸE" panose="020B0900000000000000" pitchFamily="50" charset="-128"/>
                <a:ea typeface="HGPｺﾞｼｯｸE" panose="020B0900000000000000" pitchFamily="50" charset="-128"/>
              </a:rPr>
              <a:t>関連）</a:t>
            </a:r>
            <a:br>
              <a:rPr lang="en-US" altLang="ja-JP" sz="1800" dirty="0">
                <a:solidFill>
                  <a:schemeClr val="tx1"/>
                </a:solidFill>
                <a:latin typeface="HGPｺﾞｼｯｸE" panose="020B0900000000000000" pitchFamily="50" charset="-128"/>
                <a:ea typeface="HGPｺﾞｼｯｸE" panose="020B0900000000000000" pitchFamily="50" charset="-128"/>
              </a:rPr>
            </a:br>
            <a:r>
              <a:rPr lang="ja-JP" altLang="en-US" sz="1800" dirty="0">
                <a:solidFill>
                  <a:schemeClr val="tx1"/>
                </a:solidFill>
                <a:latin typeface="HGPｺﾞｼｯｸE" panose="020B0900000000000000" pitchFamily="50" charset="-128"/>
                <a:ea typeface="HGPｺﾞｼｯｸE" panose="020B0900000000000000" pitchFamily="50" charset="-128"/>
              </a:rPr>
              <a:t>ナイスミャンマートラベル＆ツアーズ、ゴールデンサポートサービス、日本支店㈱トライズム 情報提供　　　</a:t>
            </a:r>
            <a:r>
              <a:rPr lang="en-US" altLang="ja-JP" sz="1800" u="sng" dirty="0">
                <a:solidFill>
                  <a:schemeClr val="tx1"/>
                </a:solidFill>
                <a:latin typeface="HGPｺﾞｼｯｸE" panose="020B0900000000000000" pitchFamily="50" charset="-128"/>
                <a:ea typeface="HGPｺﾞｼｯｸE" panose="020B0900000000000000" pitchFamily="50" charset="-128"/>
              </a:rPr>
              <a:t>No </a:t>
            </a:r>
            <a:r>
              <a:rPr lang="ja-JP" altLang="en-US" sz="1800" u="sng" dirty="0">
                <a:solidFill>
                  <a:schemeClr val="tx1"/>
                </a:solidFill>
                <a:latin typeface="HGPｺﾞｼｯｸE" panose="020B0900000000000000" pitchFamily="50" charset="-128"/>
                <a:ea typeface="HGPｺﾞｼｯｸE" panose="020B0900000000000000" pitchFamily="50" charset="-128"/>
              </a:rPr>
              <a:t>０３</a:t>
            </a:r>
            <a:br>
              <a:rPr lang="en-US" altLang="ja-JP" sz="1800" u="sng" dirty="0">
                <a:solidFill>
                  <a:schemeClr val="tx1"/>
                </a:solidFill>
                <a:latin typeface="HGPｺﾞｼｯｸE" panose="020B0900000000000000" pitchFamily="50" charset="-128"/>
                <a:ea typeface="HGPｺﾞｼｯｸE" panose="020B0900000000000000" pitchFamily="50" charset="-128"/>
              </a:rPr>
            </a:br>
            <a:r>
              <a:rPr lang="en-US" altLang="ja-JP" sz="1800" dirty="0">
                <a:solidFill>
                  <a:schemeClr val="tx1"/>
                </a:solidFill>
                <a:latin typeface="HGPｺﾞｼｯｸE" panose="020B0900000000000000" pitchFamily="50" charset="-128"/>
                <a:ea typeface="HGPｺﾞｼｯｸE" panose="020B0900000000000000" pitchFamily="50" charset="-128"/>
              </a:rPr>
              <a:t>                                                                                                                   </a:t>
            </a:r>
            <a:endParaRPr kumimoji="1" lang="ja-JP" altLang="en-US" sz="2800" dirty="0">
              <a:solidFill>
                <a:schemeClr val="tx1"/>
              </a:solidFill>
              <a:latin typeface="HGPｺﾞｼｯｸE" panose="020B0900000000000000" pitchFamily="50" charset="-128"/>
              <a:ea typeface="HGPｺﾞｼｯｸE" panose="020B0900000000000000" pitchFamily="50" charset="-128"/>
            </a:endParaRPr>
          </a:p>
        </p:txBody>
      </p:sp>
      <p:sp>
        <p:nvSpPr>
          <p:cNvPr id="3" name="コンテンツ プレースホルダー 2"/>
          <p:cNvSpPr>
            <a:spLocks noGrp="1"/>
          </p:cNvSpPr>
          <p:nvPr>
            <p:ph idx="1"/>
          </p:nvPr>
        </p:nvSpPr>
        <p:spPr>
          <a:xfrm>
            <a:off x="414528" y="1681480"/>
            <a:ext cx="11375136" cy="4901184"/>
          </a:xfrm>
        </p:spPr>
        <p:txBody>
          <a:bodyPr anchor="t">
            <a:normAutofit/>
          </a:bodyPr>
          <a:lstStyle/>
          <a:p>
            <a:pPr marL="45720" indent="0">
              <a:lnSpc>
                <a:spcPct val="110000"/>
              </a:lnSpc>
              <a:buNone/>
            </a:pPr>
            <a:r>
              <a:rPr lang="ja-JP" altLang="en-US" sz="1200" dirty="0">
                <a:solidFill>
                  <a:schemeClr val="tx1"/>
                </a:solidFill>
                <a:latin typeface="HGPｺﾞｼｯｸE" panose="020B0900000000000000" pitchFamily="50" charset="-128"/>
                <a:ea typeface="HGPｺﾞｼｯｸE" panose="020B0900000000000000" pitchFamily="50" charset="-128"/>
              </a:rPr>
              <a:t>●現状の入国状況</a:t>
            </a:r>
            <a:br>
              <a:rPr lang="en-US" altLang="ja-JP" sz="1200" dirty="0">
                <a:solidFill>
                  <a:schemeClr val="tx1"/>
                </a:solidFill>
                <a:latin typeface="HGPｺﾞｼｯｸE" panose="020B0900000000000000" pitchFamily="50" charset="-128"/>
                <a:ea typeface="HGPｺﾞｼｯｸE" panose="020B0900000000000000" pitchFamily="50" charset="-128"/>
              </a:rPr>
            </a:br>
            <a:r>
              <a:rPr lang="en-US" altLang="ja-JP" sz="1200" dirty="0">
                <a:solidFill>
                  <a:schemeClr val="tx1"/>
                </a:solidFill>
                <a:latin typeface="HGPｺﾞｼｯｸE" panose="020B0900000000000000" pitchFamily="50" charset="-128"/>
                <a:ea typeface="HGPｺﾞｼｯｸE" panose="020B0900000000000000" pitchFamily="50" charset="-128"/>
              </a:rPr>
              <a:t>6</a:t>
            </a:r>
            <a:r>
              <a:rPr lang="ja-JP" altLang="en-US" sz="1200" dirty="0">
                <a:solidFill>
                  <a:schemeClr val="tx1"/>
                </a:solidFill>
                <a:latin typeface="HGPｺﾞｼｯｸE" panose="020B0900000000000000" pitchFamily="50" charset="-128"/>
                <a:ea typeface="HGPｺﾞｼｯｸE" panose="020B0900000000000000" pitchFamily="50" charset="-128"/>
              </a:rPr>
              <a:t>月</a:t>
            </a:r>
            <a:r>
              <a:rPr lang="en-US" altLang="ja-JP" sz="1200" dirty="0">
                <a:solidFill>
                  <a:schemeClr val="tx1"/>
                </a:solidFill>
                <a:latin typeface="HGPｺﾞｼｯｸE" panose="020B0900000000000000" pitchFamily="50" charset="-128"/>
                <a:ea typeface="HGPｺﾞｼｯｸE" panose="020B0900000000000000" pitchFamily="50" charset="-128"/>
              </a:rPr>
              <a:t>27</a:t>
            </a:r>
            <a:r>
              <a:rPr lang="ja-JP" altLang="en-US" sz="1200" dirty="0">
                <a:solidFill>
                  <a:schemeClr val="tx1"/>
                </a:solidFill>
                <a:latin typeface="HGPｺﾞｼｯｸE" panose="020B0900000000000000" pitchFamily="50" charset="-128"/>
                <a:ea typeface="HGPｺﾞｼｯｸE" panose="020B0900000000000000" pitchFamily="50" charset="-128"/>
              </a:rPr>
              <a:t>日付最新情報で、国際旅客の着陸禁止措置と入国制限措置を</a:t>
            </a:r>
            <a:r>
              <a:rPr lang="en-US" altLang="ja-JP" sz="1200" u="sng" dirty="0">
                <a:solidFill>
                  <a:srgbClr val="FF0000"/>
                </a:solidFill>
                <a:latin typeface="HGPｺﾞｼｯｸE" panose="020B0900000000000000" pitchFamily="50" charset="-128"/>
                <a:ea typeface="HGPｺﾞｼｯｸE" panose="020B0900000000000000" pitchFamily="50" charset="-128"/>
              </a:rPr>
              <a:t>7</a:t>
            </a:r>
            <a:r>
              <a:rPr lang="ja-JP" altLang="en-US" sz="1200" u="sng" dirty="0">
                <a:solidFill>
                  <a:srgbClr val="FF0000"/>
                </a:solidFill>
                <a:latin typeface="HGPｺﾞｼｯｸE" panose="020B0900000000000000" pitchFamily="50" charset="-128"/>
                <a:ea typeface="HGPｺﾞｼｯｸE" panose="020B0900000000000000" pitchFamily="50" charset="-128"/>
              </a:rPr>
              <a:t>月</a:t>
            </a:r>
            <a:r>
              <a:rPr lang="en-US" altLang="ja-JP" sz="1200" u="sng" dirty="0">
                <a:solidFill>
                  <a:srgbClr val="FF0000"/>
                </a:solidFill>
                <a:latin typeface="HGPｺﾞｼｯｸE" panose="020B0900000000000000" pitchFamily="50" charset="-128"/>
                <a:ea typeface="HGPｺﾞｼｯｸE" panose="020B0900000000000000" pitchFamily="50" charset="-128"/>
              </a:rPr>
              <a:t>31</a:t>
            </a:r>
            <a:r>
              <a:rPr lang="ja-JP" altLang="en-US" sz="1200" u="sng" dirty="0">
                <a:solidFill>
                  <a:srgbClr val="FF0000"/>
                </a:solidFill>
                <a:latin typeface="HGPｺﾞｼｯｸE" panose="020B0900000000000000" pitchFamily="50" charset="-128"/>
                <a:ea typeface="HGPｺﾞｼｯｸE" panose="020B0900000000000000" pitchFamily="50" charset="-128"/>
              </a:rPr>
              <a:t>日迄、延長する旨の発表</a:t>
            </a:r>
            <a:r>
              <a:rPr lang="ja-JP" altLang="en-US" sz="1200" dirty="0">
                <a:solidFill>
                  <a:schemeClr val="tx1"/>
                </a:solidFill>
                <a:latin typeface="HGPｺﾞｼｯｸE" panose="020B0900000000000000" pitchFamily="50" charset="-128"/>
                <a:ea typeface="HGPｺﾞｼｯｸE" panose="020B0900000000000000" pitchFamily="50" charset="-128"/>
              </a:rPr>
              <a:t>がありました。</a:t>
            </a:r>
            <a:br>
              <a:rPr lang="en-US" altLang="ja-JP" sz="1200" dirty="0">
                <a:solidFill>
                  <a:srgbClr val="FF0000"/>
                </a:solidFill>
                <a:latin typeface="HGPｺﾞｼｯｸE" panose="020B0900000000000000" pitchFamily="50" charset="-128"/>
                <a:ea typeface="HGPｺﾞｼｯｸE" panose="020B0900000000000000" pitchFamily="50" charset="-128"/>
              </a:rPr>
            </a:br>
            <a:r>
              <a:rPr lang="ja-JP" altLang="en-US" sz="1200" dirty="0">
                <a:solidFill>
                  <a:schemeClr val="tx1"/>
                </a:solidFill>
                <a:latin typeface="HGPｺﾞｼｯｸE" panose="020B0900000000000000" pitchFamily="50" charset="-128"/>
                <a:ea typeface="HGPｺﾞｼｯｸE" panose="020B0900000000000000" pitchFamily="50" charset="-128"/>
              </a:rPr>
              <a:t>ヤンゴンまでの</a:t>
            </a:r>
            <a:r>
              <a:rPr lang="ja-JP" altLang="en-US" sz="1200" dirty="0">
                <a:solidFill>
                  <a:srgbClr val="FF0000"/>
                </a:solidFill>
                <a:latin typeface="HGPｺﾞｼｯｸE" panose="020B0900000000000000" pitchFamily="50" charset="-128"/>
                <a:ea typeface="HGPｺﾞｼｯｸE" panose="020B0900000000000000" pitchFamily="50" charset="-128"/>
              </a:rPr>
              <a:t>唯一の直行便の全日空（</a:t>
            </a:r>
            <a:r>
              <a:rPr lang="en-US" altLang="ja-JP" sz="1200" dirty="0">
                <a:solidFill>
                  <a:srgbClr val="FF0000"/>
                </a:solidFill>
                <a:latin typeface="HGPｺﾞｼｯｸE" panose="020B0900000000000000" pitchFamily="50" charset="-128"/>
                <a:ea typeface="HGPｺﾞｼｯｸE" panose="020B0900000000000000" pitchFamily="50" charset="-128"/>
              </a:rPr>
              <a:t>NH</a:t>
            </a:r>
            <a:r>
              <a:rPr lang="ja-JP" altLang="en-US" sz="1200" dirty="0">
                <a:solidFill>
                  <a:srgbClr val="FF0000"/>
                </a:solidFill>
                <a:latin typeface="HGPｺﾞｼｯｸE" panose="020B0900000000000000" pitchFamily="50" charset="-128"/>
                <a:ea typeface="HGPｺﾞｼｯｸE" panose="020B0900000000000000" pitchFamily="50" charset="-128"/>
              </a:rPr>
              <a:t>）は７月３１日までの運休となっております。</a:t>
            </a:r>
            <a:br>
              <a:rPr lang="en-US" altLang="ja-JP" sz="1200" dirty="0">
                <a:solidFill>
                  <a:srgbClr val="FF0000"/>
                </a:solidFill>
                <a:latin typeface="HGPｺﾞｼｯｸE" panose="020B0900000000000000" pitchFamily="50" charset="-128"/>
                <a:ea typeface="HGPｺﾞｼｯｸE" panose="020B0900000000000000" pitchFamily="50" charset="-128"/>
              </a:rPr>
            </a:br>
            <a:r>
              <a:rPr lang="ja-JP" altLang="en-US" sz="1200" dirty="0">
                <a:solidFill>
                  <a:schemeClr val="tx1"/>
                </a:solidFill>
                <a:latin typeface="HGPｺﾞｼｯｸE" panose="020B0900000000000000" pitchFamily="50" charset="-128"/>
                <a:ea typeface="HGPｺﾞｼｯｸE" panose="020B0900000000000000" pitchFamily="50" charset="-128"/>
              </a:rPr>
              <a:t>また日本人を含めた外国人は</a:t>
            </a:r>
            <a:r>
              <a:rPr lang="ja-JP" altLang="en-US" sz="1200" dirty="0">
                <a:solidFill>
                  <a:srgbClr val="FF0000"/>
                </a:solidFill>
                <a:latin typeface="HGPｺﾞｼｯｸE" panose="020B0900000000000000" pitchFamily="50" charset="-128"/>
                <a:ea typeface="HGPｺﾞｼｯｸE" panose="020B0900000000000000" pitchFamily="50" charset="-128"/>
              </a:rPr>
              <a:t>すべての種類の</a:t>
            </a:r>
            <a:r>
              <a:rPr lang="en-US" altLang="ja-JP" sz="1200" dirty="0">
                <a:solidFill>
                  <a:srgbClr val="FF0000"/>
                </a:solidFill>
                <a:latin typeface="HGPｺﾞｼｯｸE" panose="020B0900000000000000" pitchFamily="50" charset="-128"/>
                <a:ea typeface="HGPｺﾞｼｯｸE" panose="020B0900000000000000" pitchFamily="50" charset="-128"/>
              </a:rPr>
              <a:t>VISA</a:t>
            </a:r>
            <a:r>
              <a:rPr lang="ja-JP" altLang="en-US" sz="1200" dirty="0">
                <a:solidFill>
                  <a:srgbClr val="FF0000"/>
                </a:solidFill>
                <a:latin typeface="HGPｺﾞｼｯｸE" panose="020B0900000000000000" pitchFamily="50" charset="-128"/>
                <a:ea typeface="HGPｺﾞｼｯｸE" panose="020B0900000000000000" pitchFamily="50" charset="-128"/>
              </a:rPr>
              <a:t>発給</a:t>
            </a:r>
            <a:r>
              <a:rPr lang="ja-JP" altLang="en-US" sz="1200" dirty="0">
                <a:solidFill>
                  <a:schemeClr val="tx1"/>
                </a:solidFill>
                <a:latin typeface="HGPｺﾞｼｯｸE" panose="020B0900000000000000" pitchFamily="50" charset="-128"/>
                <a:ea typeface="HGPｺﾞｼｯｸE" panose="020B0900000000000000" pitchFamily="50" charset="-128"/>
              </a:rPr>
              <a:t>が</a:t>
            </a:r>
            <a:r>
              <a:rPr lang="en-US" altLang="ja-JP" sz="1200" dirty="0">
                <a:solidFill>
                  <a:srgbClr val="FF0000"/>
                </a:solidFill>
                <a:latin typeface="HGPｺﾞｼｯｸE" panose="020B0900000000000000" pitchFamily="50" charset="-128"/>
                <a:ea typeface="HGPｺﾞｼｯｸE" panose="020B0900000000000000" pitchFamily="50" charset="-128"/>
              </a:rPr>
              <a:t>7</a:t>
            </a:r>
            <a:r>
              <a:rPr lang="ja-JP" altLang="en-US" sz="1200" dirty="0">
                <a:solidFill>
                  <a:srgbClr val="FF0000"/>
                </a:solidFill>
                <a:latin typeface="HGPｺﾞｼｯｸE" panose="020B0900000000000000" pitchFamily="50" charset="-128"/>
                <a:ea typeface="HGPｺﾞｼｯｸE" panose="020B0900000000000000" pitchFamily="50" charset="-128"/>
              </a:rPr>
              <a:t>月</a:t>
            </a:r>
            <a:r>
              <a:rPr lang="en-US" altLang="ja-JP" sz="1200" dirty="0">
                <a:solidFill>
                  <a:srgbClr val="FF0000"/>
                </a:solidFill>
                <a:latin typeface="HGPｺﾞｼｯｸE" panose="020B0900000000000000" pitchFamily="50" charset="-128"/>
                <a:ea typeface="HGPｺﾞｼｯｸE" panose="020B0900000000000000" pitchFamily="50" charset="-128"/>
              </a:rPr>
              <a:t>31</a:t>
            </a:r>
            <a:r>
              <a:rPr lang="ja-JP" altLang="en-US" sz="1200" dirty="0">
                <a:solidFill>
                  <a:srgbClr val="FF0000"/>
                </a:solidFill>
                <a:latin typeface="HGPｺﾞｼｯｸE" panose="020B0900000000000000" pitchFamily="50" charset="-128"/>
                <a:ea typeface="HGPｺﾞｼｯｸE" panose="020B0900000000000000" pitchFamily="50" charset="-128"/>
              </a:rPr>
              <a:t>日まで延長となりました。</a:t>
            </a:r>
            <a:br>
              <a:rPr lang="en-US" altLang="ja-JP" sz="1200" dirty="0">
                <a:solidFill>
                  <a:schemeClr val="tx1"/>
                </a:solidFill>
                <a:latin typeface="HGPｺﾞｼｯｸE" panose="020B0900000000000000" pitchFamily="50" charset="-128"/>
                <a:ea typeface="HGPｺﾞｼｯｸE" panose="020B0900000000000000" pitchFamily="50" charset="-128"/>
              </a:rPr>
            </a:br>
            <a:r>
              <a:rPr lang="ja-JP" altLang="en-US" sz="1200" dirty="0">
                <a:solidFill>
                  <a:schemeClr val="tx1"/>
                </a:solidFill>
                <a:latin typeface="HGPｺﾞｼｯｸE" panose="020B0900000000000000" pitchFamily="50" charset="-128"/>
                <a:ea typeface="HGPｺﾞｼｯｸE" panose="020B0900000000000000" pitchFamily="50" charset="-128"/>
              </a:rPr>
              <a:t>ＶＩＳＡの申請書類については今までの申請書類の他に必要な書類もございますので</a:t>
            </a:r>
            <a:r>
              <a:rPr lang="en-US" altLang="ja-JP" sz="1200" dirty="0">
                <a:solidFill>
                  <a:schemeClr val="tx1"/>
                </a:solidFill>
                <a:latin typeface="HGPｺﾞｼｯｸE" panose="020B0900000000000000" pitchFamily="50" charset="-128"/>
                <a:ea typeface="HGPｺﾞｼｯｸE" panose="020B0900000000000000" pitchFamily="50" charset="-128"/>
              </a:rPr>
              <a:t>7</a:t>
            </a:r>
            <a:r>
              <a:rPr lang="ja-JP" altLang="en-US" sz="1200" dirty="0">
                <a:solidFill>
                  <a:schemeClr val="tx1"/>
                </a:solidFill>
                <a:latin typeface="HGPｺﾞｼｯｸE" panose="020B0900000000000000" pitchFamily="50" charset="-128"/>
                <a:ea typeface="HGPｺﾞｼｯｸE" panose="020B0900000000000000" pitchFamily="50" charset="-128"/>
              </a:rPr>
              <a:t>月</a:t>
            </a:r>
            <a:r>
              <a:rPr lang="en-US" altLang="ja-JP" sz="1200" dirty="0">
                <a:solidFill>
                  <a:schemeClr val="tx1"/>
                </a:solidFill>
                <a:latin typeface="HGPｺﾞｼｯｸE" panose="020B0900000000000000" pitchFamily="50" charset="-128"/>
                <a:ea typeface="HGPｺﾞｼｯｸE" panose="020B0900000000000000" pitchFamily="50" charset="-128"/>
              </a:rPr>
              <a:t>31</a:t>
            </a:r>
            <a:r>
              <a:rPr lang="ja-JP" altLang="en-US" sz="1200" dirty="0">
                <a:solidFill>
                  <a:schemeClr val="tx1"/>
                </a:solidFill>
                <a:latin typeface="HGPｺﾞｼｯｸE" panose="020B0900000000000000" pitchFamily="50" charset="-128"/>
                <a:ea typeface="HGPｺﾞｼｯｸE" panose="020B0900000000000000" pitchFamily="50" charset="-128"/>
              </a:rPr>
              <a:t>日以降確認してお知らせいたします。</a:t>
            </a:r>
            <a:endParaRPr lang="en-US" altLang="ja-JP" sz="1200" dirty="0">
              <a:solidFill>
                <a:schemeClr val="tx1"/>
              </a:solidFill>
              <a:latin typeface="HGPｺﾞｼｯｸE" panose="020B0900000000000000" pitchFamily="50" charset="-128"/>
              <a:ea typeface="HGPｺﾞｼｯｸE" panose="020B0900000000000000" pitchFamily="50" charset="-128"/>
            </a:endParaRPr>
          </a:p>
          <a:p>
            <a:pPr marL="45720" indent="0">
              <a:lnSpc>
                <a:spcPct val="110000"/>
              </a:lnSpc>
              <a:buNone/>
            </a:pPr>
            <a:r>
              <a:rPr lang="ja-JP" altLang="en-US" sz="1200" dirty="0">
                <a:solidFill>
                  <a:schemeClr val="tx1"/>
                </a:solidFill>
                <a:latin typeface="HGPｺﾞｼｯｸE" panose="020B0900000000000000" pitchFamily="50" charset="-128"/>
                <a:ea typeface="HGPｺﾞｼｯｸE" panose="020B0900000000000000" pitchFamily="50" charset="-128"/>
              </a:rPr>
              <a:t>◆最新の入国情報</a:t>
            </a:r>
            <a:br>
              <a:rPr lang="en-US" altLang="ja-JP" sz="1200" dirty="0">
                <a:solidFill>
                  <a:srgbClr val="FF0000"/>
                </a:solidFill>
                <a:latin typeface="HGPｺﾞｼｯｸE" panose="020B0900000000000000" pitchFamily="50" charset="-128"/>
                <a:ea typeface="HGPｺﾞｼｯｸE" panose="020B0900000000000000" pitchFamily="50" charset="-128"/>
              </a:rPr>
            </a:br>
            <a:r>
              <a:rPr lang="ja-JP" altLang="en-US" sz="1200" dirty="0">
                <a:solidFill>
                  <a:schemeClr val="tx1"/>
                </a:solidFill>
                <a:latin typeface="HGPｺﾞｼｯｸE" panose="020B0900000000000000" pitchFamily="50" charset="-128"/>
                <a:ea typeface="HGPｺﾞｼｯｸE" panose="020B0900000000000000" pitchFamily="50" charset="-128"/>
              </a:rPr>
              <a:t>現在、ミャンマーへ入国できるフライトはございませんが、日本に滞在中の日本政府関係者及びビジネス関係者が、政府事業、建設事業、経済活動等に係る職務をはたすことを目的とし、ミャンマーへの入国を希望する場合には、下記の規則がございます。</a:t>
            </a:r>
            <a:endParaRPr lang="en-US" altLang="ja-JP" sz="1200" dirty="0">
              <a:solidFill>
                <a:schemeClr val="tx1"/>
              </a:solidFill>
              <a:latin typeface="HGPｺﾞｼｯｸE" panose="020B0900000000000000" pitchFamily="50" charset="-128"/>
              <a:ea typeface="HGPｺﾞｼｯｸE" panose="020B0900000000000000" pitchFamily="50" charset="-128"/>
            </a:endParaRPr>
          </a:p>
          <a:p>
            <a:pPr>
              <a:lnSpc>
                <a:spcPct val="110000"/>
              </a:lnSpc>
            </a:pPr>
            <a:r>
              <a:rPr lang="ja-JP" altLang="en-US" sz="1200" dirty="0">
                <a:solidFill>
                  <a:schemeClr val="tx1"/>
                </a:solidFill>
                <a:latin typeface="HGPｺﾞｼｯｸE" panose="020B0900000000000000" pitchFamily="50" charset="-128"/>
                <a:ea typeface="HGPｺﾞｼｯｸE" panose="020B0900000000000000" pitchFamily="50" charset="-128"/>
              </a:rPr>
              <a:t>◆出国前に準備する書類（マルチプル</a:t>
            </a:r>
            <a:r>
              <a:rPr lang="en-US" altLang="ja-JP" sz="1200" dirty="0">
                <a:solidFill>
                  <a:schemeClr val="tx1"/>
                </a:solidFill>
                <a:latin typeface="HGPｺﾞｼｯｸE" panose="020B0900000000000000" pitchFamily="50" charset="-128"/>
                <a:ea typeface="HGPｺﾞｼｯｸE" panose="020B0900000000000000" pitchFamily="50" charset="-128"/>
              </a:rPr>
              <a:t>VISA</a:t>
            </a:r>
            <a:r>
              <a:rPr lang="ja-JP" altLang="en-US" sz="1200" dirty="0">
                <a:solidFill>
                  <a:schemeClr val="tx1"/>
                </a:solidFill>
                <a:latin typeface="HGPｺﾞｼｯｸE" panose="020B0900000000000000" pitchFamily="50" charset="-128"/>
                <a:ea typeface="HGPｺﾞｼｯｸE" panose="020B0900000000000000" pitchFamily="50" charset="-128"/>
              </a:rPr>
              <a:t>など現在有効なＶＩＳＡをお持ちの方）</a:t>
            </a:r>
            <a:br>
              <a:rPr lang="en-US" altLang="ja-JP" sz="1200" dirty="0">
                <a:solidFill>
                  <a:schemeClr val="tx1"/>
                </a:solidFill>
                <a:latin typeface="HGPｺﾞｼｯｸE" panose="020B0900000000000000" pitchFamily="50" charset="-128"/>
                <a:ea typeface="HGPｺﾞｼｯｸE" panose="020B0900000000000000" pitchFamily="50" charset="-128"/>
              </a:rPr>
            </a:br>
            <a:r>
              <a:rPr lang="en-US" altLang="ja-JP" sz="1200" dirty="0">
                <a:solidFill>
                  <a:schemeClr val="tx1"/>
                </a:solidFill>
                <a:latin typeface="HGPｺﾞｼｯｸE" panose="020B0900000000000000" pitchFamily="50" charset="-128"/>
                <a:ea typeface="HGPｺﾞｼｯｸE" panose="020B0900000000000000" pitchFamily="50" charset="-128"/>
              </a:rPr>
              <a:t>a</a:t>
            </a:r>
            <a:r>
              <a:rPr lang="ja-JP" altLang="en-US" sz="1200" dirty="0">
                <a:solidFill>
                  <a:schemeClr val="tx1"/>
                </a:solidFill>
                <a:latin typeface="HGPｺﾞｼｯｸE" panose="020B0900000000000000" pitchFamily="50" charset="-128"/>
                <a:ea typeface="HGPｺﾞｼｯｸE" panose="020B0900000000000000" pitchFamily="50" charset="-128"/>
              </a:rPr>
              <a:t>）新型コロナウィルス陰性証明書</a:t>
            </a:r>
            <a:br>
              <a:rPr lang="en-US" altLang="ja-JP" sz="1200" dirty="0">
                <a:solidFill>
                  <a:schemeClr val="tx1"/>
                </a:solidFill>
                <a:latin typeface="HGPｺﾞｼｯｸE" panose="020B0900000000000000" pitchFamily="50" charset="-128"/>
                <a:ea typeface="HGPｺﾞｼｯｸE" panose="020B0900000000000000" pitchFamily="50" charset="-128"/>
              </a:rPr>
            </a:br>
            <a:r>
              <a:rPr lang="ja-JP" altLang="en-US" sz="1200" dirty="0">
                <a:solidFill>
                  <a:schemeClr val="tx1"/>
                </a:solidFill>
                <a:latin typeface="HGPｺﾞｼｯｸE" panose="020B0900000000000000" pitchFamily="50" charset="-128"/>
                <a:ea typeface="HGPｺﾞｼｯｸE" panose="020B0900000000000000" pitchFamily="50" charset="-128"/>
              </a:rPr>
              <a:t>　この医療機関の証明書は、国立国際医療研究センター病院やトラベルクリニック等で発行が可能です。証明書は搭乗前</a:t>
            </a:r>
            <a:r>
              <a:rPr lang="en-US" altLang="ja-JP" sz="1200" dirty="0">
                <a:solidFill>
                  <a:schemeClr val="tx1"/>
                </a:solidFill>
                <a:latin typeface="HGPｺﾞｼｯｸE" panose="020B0900000000000000" pitchFamily="50" charset="-128"/>
                <a:ea typeface="HGPｺﾞｼｯｸE" panose="020B0900000000000000" pitchFamily="50" charset="-128"/>
              </a:rPr>
              <a:t>72</a:t>
            </a:r>
            <a:r>
              <a:rPr lang="ja-JP" altLang="en-US" sz="1200" dirty="0">
                <a:solidFill>
                  <a:schemeClr val="tx1"/>
                </a:solidFill>
                <a:latin typeface="HGPｺﾞｼｯｸE" panose="020B0900000000000000" pitchFamily="50" charset="-128"/>
                <a:ea typeface="HGPｺﾞｼｯｸE" panose="020B0900000000000000" pitchFamily="50" charset="-128"/>
              </a:rPr>
              <a:t>時間以内に発行される必要が</a:t>
            </a:r>
            <a:br>
              <a:rPr lang="en-US" altLang="ja-JP" sz="1200" dirty="0">
                <a:solidFill>
                  <a:schemeClr val="tx1"/>
                </a:solidFill>
                <a:latin typeface="HGPｺﾞｼｯｸE" panose="020B0900000000000000" pitchFamily="50" charset="-128"/>
                <a:ea typeface="HGPｺﾞｼｯｸE" panose="020B0900000000000000" pitchFamily="50" charset="-128"/>
              </a:rPr>
            </a:br>
            <a:r>
              <a:rPr lang="ja-JP" altLang="en-US" sz="1200" dirty="0">
                <a:solidFill>
                  <a:schemeClr val="tx1"/>
                </a:solidFill>
                <a:latin typeface="HGPｺﾞｼｯｸE" panose="020B0900000000000000" pitchFamily="50" charset="-128"/>
                <a:ea typeface="HGPｺﾞｼｯｸE" panose="020B0900000000000000" pitchFamily="50" charset="-128"/>
              </a:rPr>
              <a:t>　あります。以下の国立医療センター病院のホームページを参考として下さい。</a:t>
            </a:r>
            <a:r>
              <a:rPr lang="en-US" altLang="ja-JP" sz="1200" dirty="0">
                <a:solidFill>
                  <a:schemeClr val="tx1"/>
                </a:solidFill>
                <a:latin typeface="HGPｺﾞｼｯｸE" panose="020B0900000000000000" pitchFamily="50" charset="-128"/>
                <a:ea typeface="HGPｺﾞｼｯｸE" panose="020B0900000000000000" pitchFamily="50" charset="-128"/>
                <a:hlinkClick r:id="rId1"/>
              </a:rPr>
              <a:t>http://travelclinic.ncgm.go.jp/009/index.html</a:t>
            </a:r>
            <a:br>
              <a:rPr lang="en-US" altLang="ja-JP" sz="1200" dirty="0">
                <a:solidFill>
                  <a:schemeClr val="tx1"/>
                </a:solidFill>
                <a:latin typeface="HGPｺﾞｼｯｸE" panose="020B0900000000000000" pitchFamily="50" charset="-128"/>
                <a:ea typeface="HGPｺﾞｼｯｸE" panose="020B0900000000000000" pitchFamily="50" charset="-128"/>
              </a:rPr>
            </a:br>
            <a:r>
              <a:rPr lang="en-US" altLang="ja-JP" sz="1200" dirty="0">
                <a:solidFill>
                  <a:schemeClr val="tx1"/>
                </a:solidFill>
                <a:latin typeface="HGPｺﾞｼｯｸE" panose="020B0900000000000000" pitchFamily="50" charset="-128"/>
                <a:ea typeface="HGPｺﾞｼｯｸE" panose="020B0900000000000000" pitchFamily="50" charset="-128"/>
              </a:rPr>
              <a:t>b)</a:t>
            </a:r>
            <a:r>
              <a:rPr lang="ja-JP" altLang="en-US" sz="1200" dirty="0">
                <a:solidFill>
                  <a:schemeClr val="tx1"/>
                </a:solidFill>
                <a:latin typeface="HGPｺﾞｼｯｸE" panose="020B0900000000000000" pitchFamily="50" charset="-128"/>
                <a:ea typeface="HGPｺﾞｼｯｸE" panose="020B0900000000000000" pitchFamily="50" charset="-128"/>
              </a:rPr>
              <a:t>１週間の自宅の自宅隔離を行ったことについての所属機関による推薦書（</a:t>
            </a:r>
            <a:r>
              <a:rPr lang="en-US" altLang="ja-JP" sz="1200" dirty="0">
                <a:solidFill>
                  <a:schemeClr val="tx1"/>
                </a:solidFill>
                <a:latin typeface="HGPｺﾞｼｯｸE" panose="020B0900000000000000" pitchFamily="50" charset="-128"/>
                <a:ea typeface="HGPｺﾞｼｯｸE" panose="020B0900000000000000" pitchFamily="50" charset="-128"/>
              </a:rPr>
              <a:t>Office Recommendation Letter on One Week Quarantine</a:t>
            </a:r>
            <a:r>
              <a:rPr lang="ja-JP" altLang="en-US" sz="1200" dirty="0">
                <a:solidFill>
                  <a:schemeClr val="tx1"/>
                </a:solidFill>
                <a:latin typeface="HGPｺﾞｼｯｸE" panose="020B0900000000000000" pitchFamily="50" charset="-128"/>
                <a:ea typeface="HGPｺﾞｼｯｸE" panose="020B0900000000000000" pitchFamily="50" charset="-128"/>
              </a:rPr>
              <a:t>）</a:t>
            </a:r>
            <a:br>
              <a:rPr lang="en-US" altLang="ja-JP" sz="1200" dirty="0">
                <a:solidFill>
                  <a:schemeClr val="tx1"/>
                </a:solidFill>
                <a:latin typeface="HGPｺﾞｼｯｸE" panose="020B0900000000000000" pitchFamily="50" charset="-128"/>
                <a:ea typeface="HGPｺﾞｼｯｸE" panose="020B0900000000000000" pitchFamily="50" charset="-128"/>
              </a:rPr>
            </a:br>
            <a:r>
              <a:rPr lang="ja-JP" altLang="en-US" sz="1200" dirty="0">
                <a:solidFill>
                  <a:schemeClr val="tx1"/>
                </a:solidFill>
                <a:latin typeface="HGPｺﾞｼｯｸE" panose="020B0900000000000000" pitchFamily="50" charset="-128"/>
                <a:ea typeface="HGPｺﾞｼｯｸE" panose="020B0900000000000000" pitchFamily="50" charset="-128"/>
              </a:rPr>
              <a:t>　今回の渡航前</a:t>
            </a:r>
            <a:r>
              <a:rPr lang="en-US" altLang="ja-JP" sz="1200" dirty="0">
                <a:solidFill>
                  <a:schemeClr val="tx1"/>
                </a:solidFill>
                <a:latin typeface="HGPｺﾞｼｯｸE" panose="020B0900000000000000" pitchFamily="50" charset="-128"/>
                <a:ea typeface="HGPｺﾞｼｯｸE" panose="020B0900000000000000" pitchFamily="50" charset="-128"/>
              </a:rPr>
              <a:t>1</a:t>
            </a:r>
            <a:r>
              <a:rPr lang="ja-JP" altLang="en-US" sz="1200" dirty="0">
                <a:solidFill>
                  <a:schemeClr val="tx1"/>
                </a:solidFill>
                <a:latin typeface="HGPｺﾞｼｯｸE" panose="020B0900000000000000" pitchFamily="50" charset="-128"/>
                <a:ea typeface="HGPｺﾞｼｯｸE" panose="020B0900000000000000" pitchFamily="50" charset="-128"/>
              </a:rPr>
              <a:t>週間の間に他の国への渡航していないこと及び自宅に滞在していたことを証明する書類</a:t>
            </a:r>
            <a:br>
              <a:rPr lang="en-US" altLang="ja-JP" sz="1200" dirty="0">
                <a:solidFill>
                  <a:schemeClr val="tx1"/>
                </a:solidFill>
                <a:latin typeface="HGPｺﾞｼｯｸE" panose="020B0900000000000000" pitchFamily="50" charset="-128"/>
                <a:ea typeface="HGPｺﾞｼｯｸE" panose="020B0900000000000000" pitchFamily="50" charset="-128"/>
              </a:rPr>
            </a:br>
            <a:r>
              <a:rPr lang="en-US" altLang="ja-JP" sz="1200" dirty="0">
                <a:solidFill>
                  <a:schemeClr val="tx1"/>
                </a:solidFill>
                <a:latin typeface="HGPｺﾞｼｯｸE" panose="020B0900000000000000" pitchFamily="50" charset="-128"/>
                <a:ea typeface="HGPｺﾞｼｯｸE" panose="020B0900000000000000" pitchFamily="50" charset="-128"/>
              </a:rPr>
              <a:t>※</a:t>
            </a:r>
            <a:r>
              <a:rPr lang="ja-JP" altLang="en-US" sz="1200" dirty="0">
                <a:solidFill>
                  <a:schemeClr val="tx1"/>
                </a:solidFill>
                <a:latin typeface="HGPｺﾞｼｯｸE" panose="020B0900000000000000" pitchFamily="50" charset="-128"/>
                <a:ea typeface="HGPｺﾞｼｯｸE" panose="020B0900000000000000" pitchFamily="50" charset="-128"/>
              </a:rPr>
              <a:t>ミャンマー渡航前に、陰性証明書及び自宅隔離推薦書用意した上で在日本ミャンマー大使館に報告をすることを推奨しています。</a:t>
            </a:r>
            <a:endParaRPr lang="en-US" altLang="ja-JP" sz="1200" dirty="0">
              <a:solidFill>
                <a:schemeClr val="tx1"/>
              </a:solidFill>
              <a:latin typeface="HGPｺﾞｼｯｸE" panose="020B0900000000000000" pitchFamily="50" charset="-128"/>
              <a:ea typeface="HGPｺﾞｼｯｸE" panose="020B0900000000000000" pitchFamily="50" charset="-128"/>
            </a:endParaRPr>
          </a:p>
          <a:p>
            <a:pPr>
              <a:lnSpc>
                <a:spcPct val="110000"/>
              </a:lnSpc>
            </a:pPr>
            <a:r>
              <a:rPr lang="ja-JP" altLang="en-US" sz="1200" dirty="0">
                <a:solidFill>
                  <a:schemeClr val="tx1"/>
                </a:solidFill>
                <a:latin typeface="HGPｺﾞｼｯｸE" panose="020B0900000000000000" pitchFamily="50" charset="-128"/>
                <a:ea typeface="HGPｺﾞｼｯｸE" panose="020B0900000000000000" pitchFamily="50" charset="-128"/>
              </a:rPr>
              <a:t>◆ヤンゴン国際空港到着後の隔離措置</a:t>
            </a:r>
            <a:br>
              <a:rPr lang="en-US" altLang="ja-JP" sz="1200" dirty="0">
                <a:solidFill>
                  <a:schemeClr val="tx1"/>
                </a:solidFill>
                <a:latin typeface="HGPｺﾞｼｯｸE" panose="020B0900000000000000" pitchFamily="50" charset="-128"/>
                <a:ea typeface="HGPｺﾞｼｯｸE" panose="020B0900000000000000" pitchFamily="50" charset="-128"/>
              </a:rPr>
            </a:br>
            <a:r>
              <a:rPr lang="ja-JP" altLang="en-US" sz="1200" dirty="0">
                <a:solidFill>
                  <a:schemeClr val="tx1"/>
                </a:solidFill>
                <a:latin typeface="HGPｺﾞｼｯｸE" panose="020B0900000000000000" pitchFamily="50" charset="-128"/>
                <a:ea typeface="HGPｺﾞｼｯｸE" panose="020B0900000000000000" pitchFamily="50" charset="-128"/>
              </a:rPr>
              <a:t>　　</a:t>
            </a:r>
            <a:r>
              <a:rPr lang="en-US" altLang="ja-JP" sz="1200" dirty="0">
                <a:solidFill>
                  <a:schemeClr val="tx1"/>
                </a:solidFill>
                <a:latin typeface="HGPｺﾞｼｯｸE" panose="020B0900000000000000" pitchFamily="50" charset="-128"/>
                <a:ea typeface="HGPｺﾞｼｯｸE" panose="020B0900000000000000" pitchFamily="50" charset="-128"/>
              </a:rPr>
              <a:t>a)</a:t>
            </a:r>
            <a:r>
              <a:rPr lang="ja-JP" altLang="en-US" sz="1200" dirty="0">
                <a:solidFill>
                  <a:schemeClr val="tx1"/>
                </a:solidFill>
                <a:latin typeface="HGPｺﾞｼｯｸE" panose="020B0900000000000000" pitchFamily="50" charset="-128"/>
                <a:ea typeface="HGPｺﾞｼｯｸE" panose="020B0900000000000000" pitchFamily="50" charset="-128"/>
              </a:rPr>
              <a:t>指定された施設での</a:t>
            </a:r>
            <a:r>
              <a:rPr lang="en-US" altLang="ja-JP" sz="1200" dirty="0">
                <a:solidFill>
                  <a:schemeClr val="tx1"/>
                </a:solidFill>
                <a:latin typeface="HGPｺﾞｼｯｸE" panose="020B0900000000000000" pitchFamily="50" charset="-128"/>
                <a:ea typeface="HGPｺﾞｼｯｸE" panose="020B0900000000000000" pitchFamily="50" charset="-128"/>
              </a:rPr>
              <a:t>1</a:t>
            </a:r>
            <a:r>
              <a:rPr lang="ja-JP" altLang="en-US" sz="1200" dirty="0">
                <a:solidFill>
                  <a:schemeClr val="tx1"/>
                </a:solidFill>
                <a:latin typeface="HGPｺﾞｼｯｸE" panose="020B0900000000000000" pitchFamily="50" charset="-128"/>
                <a:ea typeface="HGPｺﾞｼｯｸE" panose="020B0900000000000000" pitchFamily="50" charset="-128"/>
              </a:rPr>
              <a:t>週間の隔離措置を実施して頂きます。隔離中に</a:t>
            </a:r>
            <a:r>
              <a:rPr lang="en-US" altLang="ja-JP" sz="1200" dirty="0">
                <a:solidFill>
                  <a:schemeClr val="tx1"/>
                </a:solidFill>
                <a:latin typeface="HGPｺﾞｼｯｸE" panose="020B0900000000000000" pitchFamily="50" charset="-128"/>
                <a:ea typeface="HGPｺﾞｼｯｸE" panose="020B0900000000000000" pitchFamily="50" charset="-128"/>
              </a:rPr>
              <a:t>PCR</a:t>
            </a:r>
            <a:r>
              <a:rPr lang="ja-JP" altLang="en-US" sz="1200" dirty="0">
                <a:solidFill>
                  <a:schemeClr val="tx1"/>
                </a:solidFill>
                <a:latin typeface="HGPｺﾞｼｯｸE" panose="020B0900000000000000" pitchFamily="50" charset="-128"/>
                <a:ea typeface="HGPｺﾞｼｯｸE" panose="020B0900000000000000" pitchFamily="50" charset="-128"/>
              </a:rPr>
              <a:t>検査のための検体を採取します。</a:t>
            </a:r>
            <a:br>
              <a:rPr lang="en-US" altLang="ja-JP" sz="1200" dirty="0">
                <a:solidFill>
                  <a:schemeClr val="tx1"/>
                </a:solidFill>
                <a:latin typeface="HGPｺﾞｼｯｸE" panose="020B0900000000000000" pitchFamily="50" charset="-128"/>
                <a:ea typeface="HGPｺﾞｼｯｸE" panose="020B0900000000000000" pitchFamily="50" charset="-128"/>
              </a:rPr>
            </a:br>
            <a:r>
              <a:rPr lang="ja-JP" altLang="en-US" sz="1200" dirty="0">
                <a:solidFill>
                  <a:schemeClr val="tx1"/>
                </a:solidFill>
                <a:latin typeface="HGPｺﾞｼｯｸE" panose="020B0900000000000000" pitchFamily="50" charset="-128"/>
                <a:ea typeface="HGPｺﾞｼｯｸE" panose="020B0900000000000000" pitchFamily="50" charset="-128"/>
              </a:rPr>
              <a:t>　　</a:t>
            </a:r>
            <a:r>
              <a:rPr lang="en-US" altLang="ja-JP" sz="1200" dirty="0">
                <a:solidFill>
                  <a:schemeClr val="tx1"/>
                </a:solidFill>
                <a:latin typeface="HGPｺﾞｼｯｸE" panose="020B0900000000000000" pitchFamily="50" charset="-128"/>
                <a:ea typeface="HGPｺﾞｼｯｸE" panose="020B0900000000000000" pitchFamily="50" charset="-128"/>
              </a:rPr>
              <a:t>b)</a:t>
            </a:r>
            <a:r>
              <a:rPr lang="ja-JP" altLang="en-US" sz="1200" dirty="0">
                <a:solidFill>
                  <a:schemeClr val="tx1"/>
                </a:solidFill>
                <a:latin typeface="HGPｺﾞｼｯｸE" panose="020B0900000000000000" pitchFamily="50" charset="-128"/>
                <a:ea typeface="HGPｺﾞｼｯｸE" panose="020B0900000000000000" pitchFamily="50" charset="-128"/>
              </a:rPr>
              <a:t>施設隔離中におこなわれた</a:t>
            </a:r>
            <a:r>
              <a:rPr lang="en-US" altLang="ja-JP" sz="1200" dirty="0">
                <a:solidFill>
                  <a:schemeClr val="tx1"/>
                </a:solidFill>
                <a:latin typeface="HGPｺﾞｼｯｸE" panose="020B0900000000000000" pitchFamily="50" charset="-128"/>
                <a:ea typeface="HGPｺﾞｼｯｸE" panose="020B0900000000000000" pitchFamily="50" charset="-128"/>
              </a:rPr>
              <a:t>PCR</a:t>
            </a:r>
            <a:r>
              <a:rPr lang="ja-JP" altLang="en-US" sz="1200" dirty="0">
                <a:solidFill>
                  <a:schemeClr val="tx1"/>
                </a:solidFill>
                <a:latin typeface="HGPｺﾞｼｯｸE" panose="020B0900000000000000" pitchFamily="50" charset="-128"/>
                <a:ea typeface="HGPｺﾞｼｯｸE" panose="020B0900000000000000" pitchFamily="50" charset="-128"/>
              </a:rPr>
              <a:t>検査の結果が陰性だった場合、職務復帰前に</a:t>
            </a:r>
            <a:r>
              <a:rPr lang="en-US" altLang="ja-JP" sz="1200" dirty="0">
                <a:solidFill>
                  <a:schemeClr val="tx1"/>
                </a:solidFill>
                <a:latin typeface="HGPｺﾞｼｯｸE" panose="020B0900000000000000" pitchFamily="50" charset="-128"/>
                <a:ea typeface="HGPｺﾞｼｯｸE" panose="020B0900000000000000" pitchFamily="50" charset="-128"/>
              </a:rPr>
              <a:t>1</a:t>
            </a:r>
            <a:r>
              <a:rPr lang="ja-JP" altLang="en-US" sz="1200" dirty="0">
                <a:solidFill>
                  <a:schemeClr val="tx1"/>
                </a:solidFill>
                <a:latin typeface="HGPｺﾞｼｯｸE" panose="020B0900000000000000" pitchFamily="50" charset="-128"/>
                <a:ea typeface="HGPｺﾞｼｯｸE" panose="020B0900000000000000" pitchFamily="50" charset="-128"/>
              </a:rPr>
              <a:t>週間の自宅隔離を行うことを義務づけられます。</a:t>
            </a:r>
            <a:endParaRPr lang="en-US" altLang="ja-JP" sz="1200" dirty="0">
              <a:solidFill>
                <a:schemeClr val="tx1"/>
              </a:solidFill>
              <a:latin typeface="HGPｺﾞｼｯｸE" panose="020B0900000000000000" pitchFamily="50" charset="-128"/>
              <a:ea typeface="HGPｺﾞｼｯｸE" panose="020B0900000000000000" pitchFamily="50" charset="-128"/>
            </a:endParaRPr>
          </a:p>
          <a:p>
            <a:pPr marL="45720" indent="0">
              <a:lnSpc>
                <a:spcPct val="110000"/>
              </a:lnSpc>
              <a:buNone/>
            </a:pPr>
            <a:r>
              <a:rPr lang="ja-JP" altLang="en-US" sz="1200" dirty="0">
                <a:solidFill>
                  <a:schemeClr val="tx1"/>
                </a:solidFill>
                <a:latin typeface="HGPｺﾞｼｯｸE" panose="020B0900000000000000" pitchFamily="50" charset="-128"/>
                <a:ea typeface="HGPｺﾞｼｯｸE" panose="020B0900000000000000" pitchFamily="50" charset="-128"/>
              </a:rPr>
              <a:t>◆尚、この通知のうち「</a:t>
            </a:r>
            <a:r>
              <a:rPr lang="en-US" altLang="ja-JP" sz="1200" dirty="0">
                <a:solidFill>
                  <a:schemeClr val="tx1"/>
                </a:solidFill>
                <a:latin typeface="HGPｺﾞｼｯｸE" panose="020B0900000000000000" pitchFamily="50" charset="-128"/>
                <a:ea typeface="HGPｺﾞｼｯｸE" panose="020B0900000000000000" pitchFamily="50" charset="-128"/>
              </a:rPr>
              <a:t>1</a:t>
            </a:r>
            <a:r>
              <a:rPr lang="ja-JP" altLang="en-US" sz="1200" dirty="0">
                <a:solidFill>
                  <a:schemeClr val="tx1"/>
                </a:solidFill>
                <a:latin typeface="HGPｺﾞｼｯｸE" panose="020B0900000000000000" pitchFamily="50" charset="-128"/>
                <a:ea typeface="HGPｺﾞｼｯｸE" panose="020B0900000000000000" pitchFamily="50" charset="-128"/>
              </a:rPr>
              <a:t>週間の自宅隔離を行ったことについての所属機関による推薦書」については、通常は会社から推薦書を発行していただけますようお願いいたします。</a:t>
            </a:r>
            <a:br>
              <a:rPr lang="en-US" altLang="ja-JP" sz="1200" dirty="0">
                <a:solidFill>
                  <a:schemeClr val="tx1"/>
                </a:solidFill>
                <a:latin typeface="HGPｺﾞｼｯｸE" panose="020B0900000000000000" pitchFamily="50" charset="-128"/>
                <a:ea typeface="HGPｺﾞｼｯｸE" panose="020B0900000000000000" pitchFamily="50" charset="-128"/>
              </a:rPr>
            </a:br>
            <a:r>
              <a:rPr lang="ja-JP" altLang="en-US" sz="1200" dirty="0">
                <a:solidFill>
                  <a:schemeClr val="tx1"/>
                </a:solidFill>
                <a:latin typeface="HGPｺﾞｼｯｸE" panose="020B0900000000000000" pitchFamily="50" charset="-128"/>
                <a:ea typeface="HGPｺﾞｼｯｸE" panose="020B0900000000000000" pitchFamily="50" charset="-128"/>
              </a:rPr>
              <a:t>　書式などはお問合わせください。</a:t>
            </a:r>
            <a:endParaRPr lang="en-US" altLang="ja-JP" sz="1200" dirty="0">
              <a:solidFill>
                <a:schemeClr val="tx1"/>
              </a:solidFill>
              <a:latin typeface="HGPｺﾞｼｯｸE" panose="020B0900000000000000" pitchFamily="50" charset="-128"/>
              <a:ea typeface="HGPｺﾞｼｯｸE" panose="020B0900000000000000" pitchFamily="50" charset="-128"/>
            </a:endParaRPr>
          </a:p>
          <a:p>
            <a:pPr marL="45720" indent="0">
              <a:lnSpc>
                <a:spcPct val="110000"/>
              </a:lnSpc>
              <a:buNone/>
            </a:pPr>
            <a:endParaRPr lang="en-US" altLang="ja-JP" sz="1200" dirty="0">
              <a:solidFill>
                <a:schemeClr val="tx1"/>
              </a:solidFill>
              <a:latin typeface="HGPｺﾞｼｯｸE" panose="020B0900000000000000" pitchFamily="50" charset="-128"/>
              <a:ea typeface="HGPｺﾞｼｯｸE" panose="020B0900000000000000" pitchFamily="50" charset="-128"/>
            </a:endParaRPr>
          </a:p>
          <a:p>
            <a:pPr marL="45720" indent="0">
              <a:lnSpc>
                <a:spcPct val="110000"/>
              </a:lnSpc>
              <a:buNone/>
            </a:pPr>
            <a:endParaRPr lang="en-US" altLang="ja-JP" sz="1200" dirty="0">
              <a:solidFill>
                <a:schemeClr val="tx1"/>
              </a:solidFill>
              <a:latin typeface="HGPｺﾞｼｯｸE" panose="020B0900000000000000" pitchFamily="50" charset="-128"/>
              <a:ea typeface="HGPｺﾞｼｯｸE" panose="020B0900000000000000" pitchFamily="50" charset="-128"/>
            </a:endParaRPr>
          </a:p>
          <a:p>
            <a:pPr marL="45720" indent="0">
              <a:lnSpc>
                <a:spcPct val="110000"/>
              </a:lnSpc>
              <a:buNone/>
            </a:pPr>
            <a:endParaRPr lang="en-US" altLang="ja-JP" sz="1200" dirty="0">
              <a:solidFill>
                <a:schemeClr val="tx1"/>
              </a:solidFill>
              <a:latin typeface="HGPｺﾞｼｯｸE" panose="020B0900000000000000" pitchFamily="50" charset="-128"/>
              <a:ea typeface="HGPｺﾞｼｯｸE" panose="020B0900000000000000" pitchFamily="50" charset="-128"/>
            </a:endParaRPr>
          </a:p>
          <a:p>
            <a:pPr marL="45720" indent="0">
              <a:lnSpc>
                <a:spcPct val="110000"/>
              </a:lnSpc>
              <a:buNone/>
            </a:pPr>
            <a:endParaRPr lang="en-US" altLang="ja-JP" sz="1800" dirty="0">
              <a:solidFill>
                <a:schemeClr val="tx1"/>
              </a:solidFill>
              <a:latin typeface="HGPｺﾞｼｯｸE" panose="020B0900000000000000" pitchFamily="50" charset="-128"/>
              <a:ea typeface="HGPｺﾞｼｯｸE" panose="020B0900000000000000" pitchFamily="50" charset="-128"/>
            </a:endParaRPr>
          </a:p>
          <a:p>
            <a:pPr marL="45720" indent="0">
              <a:buNone/>
            </a:pPr>
            <a:endParaRPr lang="en-US" altLang="ja-JP" sz="2500" dirty="0">
              <a:solidFill>
                <a:schemeClr val="tx1"/>
              </a:solidFill>
              <a:latin typeface="HGPｺﾞｼｯｸE" panose="020B0900000000000000" pitchFamily="50" charset="-128"/>
              <a:ea typeface="HGPｺﾞｼｯｸE" panose="020B0900000000000000" pitchFamily="50" charset="-128"/>
            </a:endParaRPr>
          </a:p>
          <a:p>
            <a:pPr marL="45720" indent="0">
              <a:buNone/>
            </a:pPr>
            <a:endParaRPr lang="en-US" altLang="ja-JP" sz="3700" dirty="0">
              <a:solidFill>
                <a:schemeClr val="tx1"/>
              </a:solidFill>
              <a:latin typeface="HGPｺﾞｼｯｸE" panose="020B0900000000000000" pitchFamily="50" charset="-128"/>
              <a:ea typeface="HGPｺﾞｼｯｸE" panose="020B0900000000000000" pitchFamily="50" charset="-128"/>
            </a:endParaRPr>
          </a:p>
          <a:p>
            <a:pPr marL="45720" indent="0">
              <a:buNone/>
            </a:pPr>
            <a:endParaRPr lang="en-US" altLang="ja-JP" sz="1400" dirty="0">
              <a:solidFill>
                <a:schemeClr val="tx1"/>
              </a:solidFill>
              <a:latin typeface="HGPｺﾞｼｯｸE" panose="020B0900000000000000" pitchFamily="50" charset="-128"/>
              <a:ea typeface="HGPｺﾞｼｯｸE" panose="020B0900000000000000" pitchFamily="50" charset="-128"/>
            </a:endParaRPr>
          </a:p>
          <a:p>
            <a:pPr marL="45720" indent="0">
              <a:buNone/>
            </a:pPr>
            <a:endParaRPr kumimoji="1" lang="ja-JP" altLang="en-US" sz="1400" dirty="0">
              <a:solidFill>
                <a:schemeClr val="tx1"/>
              </a:solidFill>
              <a:latin typeface="HGPｺﾞｼｯｸE" panose="020B0900000000000000" pitchFamily="50" charset="-128"/>
              <a:ea typeface="HGPｺﾞｼｯｸE" panose="020B0900000000000000" pitchFamily="50" charset="-128"/>
            </a:endParaRPr>
          </a:p>
        </p:txBody>
      </p:sp>
      <p:pic>
        <p:nvPicPr>
          <p:cNvPr id="4"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14816" y="247634"/>
            <a:ext cx="2840736" cy="819170"/>
          </a:xfrm>
          <a:prstGeom prst="rect">
            <a:avLst/>
          </a:prstGeom>
        </p:spPr>
      </p:pic>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0832" y="339072"/>
            <a:ext cx="1548384" cy="76153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85216" y="609600"/>
            <a:ext cx="10433304" cy="1133856"/>
          </a:xfrm>
        </p:spPr>
        <p:txBody>
          <a:bodyPr>
            <a:normAutofit/>
          </a:bodyPr>
          <a:lstStyle/>
          <a:p>
            <a:r>
              <a:rPr kumimoji="1" lang="ja-JP" altLang="en-US" sz="3200" dirty="0">
                <a:solidFill>
                  <a:schemeClr val="tx1"/>
                </a:solidFill>
              </a:rPr>
              <a:t>ミャンマー国内 新型コロナウィルス感染者情報</a:t>
            </a:r>
            <a:endParaRPr kumimoji="1" lang="ja-JP" altLang="en-US" sz="3200" dirty="0">
              <a:solidFill>
                <a:schemeClr val="tx1"/>
              </a:solidFill>
            </a:endParaRPr>
          </a:p>
        </p:txBody>
      </p:sp>
      <p:sp>
        <p:nvSpPr>
          <p:cNvPr id="3" name="コンテンツ プレースホルダー 2"/>
          <p:cNvSpPr>
            <a:spLocks noGrp="1"/>
          </p:cNvSpPr>
          <p:nvPr>
            <p:ph idx="1"/>
          </p:nvPr>
        </p:nvSpPr>
        <p:spPr>
          <a:xfrm>
            <a:off x="585216" y="1743456"/>
            <a:ext cx="10826496" cy="4352544"/>
          </a:xfrm>
        </p:spPr>
        <p:txBody>
          <a:bodyPr/>
          <a:lstStyle/>
          <a:p>
            <a:pPr marL="45720" indent="0">
              <a:buNone/>
            </a:pPr>
            <a:endParaRPr lang="en-US" altLang="ja-JP" sz="24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2400" dirty="0">
                <a:solidFill>
                  <a:schemeClr val="tx1"/>
                </a:solidFill>
                <a:latin typeface="HGPｺﾞｼｯｸE" panose="020B0900000000000000" pitchFamily="50" charset="-128"/>
                <a:ea typeface="HGPｺﾞｼｯｸE" panose="020B0900000000000000" pitchFamily="50" charset="-128"/>
              </a:rPr>
              <a:t>●新型コロナウィルス感染症（</a:t>
            </a:r>
            <a:r>
              <a:rPr lang="en-US" altLang="ja-JP" sz="2400" dirty="0">
                <a:solidFill>
                  <a:schemeClr val="tx1"/>
                </a:solidFill>
                <a:latin typeface="HGPｺﾞｼｯｸE" panose="020B0900000000000000" pitchFamily="50" charset="-128"/>
                <a:ea typeface="HGPｺﾞｼｯｸE" panose="020B0900000000000000" pitchFamily="50" charset="-128"/>
              </a:rPr>
              <a:t>COVID-19</a:t>
            </a:r>
            <a:r>
              <a:rPr lang="ja-JP" altLang="en-US" sz="2400" dirty="0">
                <a:solidFill>
                  <a:schemeClr val="tx1"/>
                </a:solidFill>
                <a:latin typeface="HGPｺﾞｼｯｸE" panose="020B0900000000000000" pitchFamily="50" charset="-128"/>
                <a:ea typeface="HGPｺﾞｼｯｸE" panose="020B0900000000000000" pitchFamily="50" charset="-128"/>
              </a:rPr>
              <a:t>）ミャンマー国内感染状況（</a:t>
            </a:r>
            <a:r>
              <a:rPr lang="en-US" altLang="ja-JP" sz="2400" dirty="0">
                <a:solidFill>
                  <a:schemeClr val="tx1"/>
                </a:solidFill>
                <a:latin typeface="HGPｺﾞｼｯｸE" panose="020B0900000000000000" pitchFamily="50" charset="-128"/>
                <a:ea typeface="HGPｺﾞｼｯｸE" panose="020B0900000000000000" pitchFamily="50" charset="-128"/>
              </a:rPr>
              <a:t>6/29 08:00</a:t>
            </a:r>
            <a:r>
              <a:rPr lang="ja-JP" altLang="en-US" sz="2400" dirty="0">
                <a:solidFill>
                  <a:schemeClr val="tx1"/>
                </a:solidFill>
                <a:latin typeface="HGPｺﾞｼｯｸE" panose="020B0900000000000000" pitchFamily="50" charset="-128"/>
                <a:ea typeface="HGPｺﾞｼｯｸE" panose="020B0900000000000000" pitchFamily="50" charset="-128"/>
              </a:rPr>
              <a:t>付）</a:t>
            </a:r>
            <a:endParaRPr lang="en-US" altLang="ja-JP" sz="24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2400" dirty="0">
                <a:solidFill>
                  <a:schemeClr val="tx1"/>
                </a:solidFill>
                <a:latin typeface="HGPｺﾞｼｯｸE" panose="020B0900000000000000" pitchFamily="50" charset="-128"/>
                <a:ea typeface="HGPｺﾞｼｯｸE" panose="020B0900000000000000" pitchFamily="50" charset="-128"/>
              </a:rPr>
              <a:t>ミャンマー保健・スポーツ省が発表した</a:t>
            </a:r>
            <a:r>
              <a:rPr lang="en-US" altLang="ja-JP" sz="2400" dirty="0">
                <a:solidFill>
                  <a:schemeClr val="tx1"/>
                </a:solidFill>
                <a:latin typeface="HGPｺﾞｼｯｸE" panose="020B0900000000000000" pitchFamily="50" charset="-128"/>
                <a:ea typeface="HGPｺﾞｼｯｸE" panose="020B0900000000000000" pitchFamily="50" charset="-128"/>
              </a:rPr>
              <a:t>6</a:t>
            </a:r>
            <a:r>
              <a:rPr lang="ja-JP" altLang="en-US" sz="2400" dirty="0">
                <a:solidFill>
                  <a:schemeClr val="tx1"/>
                </a:solidFill>
                <a:latin typeface="HGPｺﾞｼｯｸE" panose="020B0900000000000000" pitchFamily="50" charset="-128"/>
                <a:ea typeface="HGPｺﾞｼｯｸE" panose="020B0900000000000000" pitchFamily="50" charset="-128"/>
              </a:rPr>
              <a:t>月</a:t>
            </a:r>
            <a:r>
              <a:rPr lang="en-US" altLang="ja-JP" sz="2400" dirty="0">
                <a:solidFill>
                  <a:schemeClr val="tx1"/>
                </a:solidFill>
                <a:latin typeface="HGPｺﾞｼｯｸE" panose="020B0900000000000000" pitchFamily="50" charset="-128"/>
                <a:ea typeface="HGPｺﾞｼｯｸE" panose="020B0900000000000000" pitchFamily="50" charset="-128"/>
              </a:rPr>
              <a:t>28</a:t>
            </a:r>
            <a:r>
              <a:rPr lang="ja-JP" altLang="en-US" sz="2400" dirty="0">
                <a:solidFill>
                  <a:schemeClr val="tx1"/>
                </a:solidFill>
                <a:latin typeface="HGPｺﾞｼｯｸE" panose="020B0900000000000000" pitchFamily="50" charset="-128"/>
                <a:ea typeface="HGPｺﾞｼｯｸE" panose="020B0900000000000000" pitchFamily="50" charset="-128"/>
              </a:rPr>
              <a:t>日分、新型コロナウィルス感染者情報ですが、累計</a:t>
            </a:r>
            <a:r>
              <a:rPr lang="en-US" altLang="ja-JP" sz="2400" dirty="0">
                <a:solidFill>
                  <a:schemeClr val="tx1"/>
                </a:solidFill>
                <a:latin typeface="HGPｺﾞｼｯｸE" panose="020B0900000000000000" pitchFamily="50" charset="-128"/>
                <a:ea typeface="HGPｺﾞｼｯｸE" panose="020B0900000000000000" pitchFamily="50" charset="-128"/>
              </a:rPr>
              <a:t>1767</a:t>
            </a:r>
            <a:r>
              <a:rPr lang="ja-JP" altLang="en-US" sz="2400" dirty="0">
                <a:solidFill>
                  <a:schemeClr val="tx1"/>
                </a:solidFill>
                <a:latin typeface="HGPｺﾞｼｯｸE" panose="020B0900000000000000" pitchFamily="50" charset="-128"/>
                <a:ea typeface="HGPｺﾞｼｯｸE" panose="020B0900000000000000" pitchFamily="50" charset="-128"/>
              </a:rPr>
              <a:t>件の検体を検査した結果、新たに</a:t>
            </a:r>
            <a:r>
              <a:rPr lang="en-US" altLang="ja-JP" sz="2400" dirty="0">
                <a:solidFill>
                  <a:schemeClr val="tx1"/>
                </a:solidFill>
                <a:latin typeface="HGPｺﾞｼｯｸE" panose="020B0900000000000000" pitchFamily="50" charset="-128"/>
                <a:ea typeface="HGPｺﾞｼｯｸE" panose="020B0900000000000000" pitchFamily="50" charset="-128"/>
              </a:rPr>
              <a:t>3</a:t>
            </a:r>
            <a:r>
              <a:rPr lang="ja-JP" altLang="en-US" sz="2400" dirty="0">
                <a:solidFill>
                  <a:schemeClr val="tx1"/>
                </a:solidFill>
                <a:latin typeface="HGPｺﾞｼｯｸE" panose="020B0900000000000000" pitchFamily="50" charset="-128"/>
                <a:ea typeface="HGPｺﾞｼｯｸE" panose="020B0900000000000000" pitchFamily="50" charset="-128"/>
              </a:rPr>
              <a:t>名の新規感染者を確認。新たな感染者は、ヤンゴン地区フライン居住。</a:t>
            </a:r>
            <a:r>
              <a:rPr lang="en-US" altLang="ja-JP" sz="2400" dirty="0">
                <a:solidFill>
                  <a:schemeClr val="tx1"/>
                </a:solidFill>
                <a:latin typeface="HGPｺﾞｼｯｸE" panose="020B0900000000000000" pitchFamily="50" charset="-128"/>
                <a:ea typeface="HGPｺﾞｼｯｸE" panose="020B0900000000000000" pitchFamily="50" charset="-128"/>
              </a:rPr>
              <a:t>3</a:t>
            </a:r>
            <a:r>
              <a:rPr lang="ja-JP" altLang="en-US" sz="2400" dirty="0">
                <a:solidFill>
                  <a:schemeClr val="tx1"/>
                </a:solidFill>
                <a:latin typeface="HGPｺﾞｼｯｸE" panose="020B0900000000000000" pitchFamily="50" charset="-128"/>
                <a:ea typeface="HGPｺﾞｼｯｸE" panose="020B0900000000000000" pitchFamily="50" charset="-128"/>
              </a:rPr>
              <a:t>名ともに</a:t>
            </a:r>
            <a:r>
              <a:rPr lang="en-US" altLang="ja-JP" sz="2400" dirty="0">
                <a:solidFill>
                  <a:schemeClr val="tx1"/>
                </a:solidFill>
                <a:latin typeface="HGPｺﾞｼｯｸE" panose="020B0900000000000000" pitchFamily="50" charset="-128"/>
                <a:ea typeface="HGPｺﾞｼｯｸE" panose="020B0900000000000000" pitchFamily="50" charset="-128"/>
              </a:rPr>
              <a:t>14</a:t>
            </a:r>
            <a:r>
              <a:rPr lang="ja-JP" altLang="en-US" sz="2400" dirty="0">
                <a:solidFill>
                  <a:schemeClr val="tx1"/>
                </a:solidFill>
                <a:latin typeface="HGPｺﾞｼｯｸE" panose="020B0900000000000000" pitchFamily="50" charset="-128"/>
                <a:ea typeface="HGPｺﾞｼｯｸE" panose="020B0900000000000000" pitchFamily="50" charset="-128"/>
              </a:rPr>
              <a:t>日以内の海外渡航歴（インド）あり。</a:t>
            </a:r>
            <a:endParaRPr lang="en-US" altLang="ja-JP" sz="24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2400" dirty="0">
                <a:solidFill>
                  <a:schemeClr val="tx1"/>
                </a:solidFill>
                <a:latin typeface="HGPｺﾞｼｯｸE" panose="020B0900000000000000" pitchFamily="50" charset="-128"/>
                <a:ea typeface="HGPｺﾞｼｯｸE" panose="020B0900000000000000" pitchFamily="50" charset="-128"/>
              </a:rPr>
              <a:t>現在、ミャンマーにおける感染者は　</a:t>
            </a:r>
            <a:r>
              <a:rPr lang="ja-JP" altLang="en-US" sz="2400" u="sng" dirty="0">
                <a:solidFill>
                  <a:srgbClr val="FF0000"/>
                </a:solidFill>
                <a:latin typeface="HGPｺﾞｼｯｸE" panose="020B0900000000000000" pitchFamily="50" charset="-128"/>
                <a:ea typeface="HGPｺﾞｼｯｸE" panose="020B0900000000000000" pitchFamily="50" charset="-128"/>
              </a:rPr>
              <a:t>合計２９９名、うち回復者は２１８名（うち退院者２０６名）、死亡者、６名</a:t>
            </a:r>
            <a:endParaRPr lang="en-US" altLang="ja-JP" sz="2400" u="sng" dirty="0">
              <a:solidFill>
                <a:srgbClr val="FF0000"/>
              </a:solidFill>
              <a:latin typeface="HGPｺﾞｼｯｸE" panose="020B0900000000000000" pitchFamily="50" charset="-128"/>
              <a:ea typeface="HGPｺﾞｼｯｸE" panose="020B0900000000000000" pitchFamily="50" charset="-128"/>
            </a:endParaRPr>
          </a:p>
          <a:p>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1792" y="694944"/>
            <a:ext cx="10396728" cy="3255264"/>
          </a:xfrm>
        </p:spPr>
        <p:txBody>
          <a:bodyPr>
            <a:normAutofit fontScale="90000"/>
          </a:bodyPr>
          <a:lstStyle/>
          <a:p>
            <a:br>
              <a:rPr lang="en-US" altLang="ja-JP" sz="2000" dirty="0">
                <a:solidFill>
                  <a:schemeClr val="tx1"/>
                </a:solidFill>
                <a:latin typeface="HGPｺﾞｼｯｸE" panose="020B0900000000000000" pitchFamily="50" charset="-128"/>
                <a:ea typeface="HGPｺﾞｼｯｸE" panose="020B0900000000000000" pitchFamily="50" charset="-128"/>
              </a:rPr>
            </a:br>
            <a:br>
              <a:rPr lang="en-US" altLang="ja-JP" sz="2000" dirty="0">
                <a:solidFill>
                  <a:schemeClr val="tx1"/>
                </a:solidFill>
                <a:latin typeface="HGPｺﾞｼｯｸE" panose="020B0900000000000000" pitchFamily="50" charset="-128"/>
                <a:ea typeface="HGPｺﾞｼｯｸE" panose="020B0900000000000000" pitchFamily="50" charset="-128"/>
              </a:rPr>
            </a:br>
            <a:br>
              <a:rPr lang="en-US" altLang="ja-JP" sz="2000" dirty="0">
                <a:solidFill>
                  <a:schemeClr val="tx1"/>
                </a:solidFill>
                <a:latin typeface="HGPｺﾞｼｯｸE" panose="020B0900000000000000" pitchFamily="50" charset="-128"/>
                <a:ea typeface="HGPｺﾞｼｯｸE" panose="020B0900000000000000" pitchFamily="50" charset="-128"/>
              </a:rPr>
            </a:br>
            <a:r>
              <a:rPr lang="ja-JP" altLang="en-US" sz="2200" dirty="0">
                <a:solidFill>
                  <a:schemeClr val="tx1"/>
                </a:solidFill>
                <a:latin typeface="HGPｺﾞｼｯｸE" panose="020B0900000000000000" pitchFamily="50" charset="-128"/>
                <a:ea typeface="HGPｺﾞｼｯｸE" panose="020B0900000000000000" pitchFamily="50" charset="-128"/>
              </a:rPr>
              <a:t>●各航空会社国際線運航再開状況（ヤンゴン発着 </a:t>
            </a:r>
            <a:r>
              <a:rPr lang="en-US" altLang="ja-JP" sz="2200" dirty="0">
                <a:solidFill>
                  <a:schemeClr val="tx1"/>
                </a:solidFill>
                <a:latin typeface="HGPｺﾞｼｯｸE" panose="020B0900000000000000" pitchFamily="50" charset="-128"/>
                <a:ea typeface="HGPｺﾞｼｯｸE" panose="020B0900000000000000" pitchFamily="50" charset="-128"/>
              </a:rPr>
              <a:t>※6/29</a:t>
            </a:r>
            <a:r>
              <a:rPr lang="ja-JP" altLang="en-US" sz="2200" dirty="0">
                <a:solidFill>
                  <a:schemeClr val="tx1"/>
                </a:solidFill>
                <a:latin typeface="HGPｺﾞｼｯｸE" panose="020B0900000000000000" pitchFamily="50" charset="-128"/>
                <a:ea typeface="HGPｺﾞｼｯｸE" panose="020B0900000000000000" pitchFamily="50" charset="-128"/>
              </a:rPr>
              <a:t>時点）</a:t>
            </a:r>
            <a:br>
              <a:rPr lang="en-US" altLang="ja-JP" sz="2200" dirty="0">
                <a:solidFill>
                  <a:schemeClr val="tx1"/>
                </a:solidFill>
                <a:latin typeface="HGPｺﾞｼｯｸE" panose="020B0900000000000000" pitchFamily="50" charset="-128"/>
                <a:ea typeface="HGPｺﾞｼｯｸE" panose="020B0900000000000000" pitchFamily="50" charset="-128"/>
              </a:rPr>
            </a:br>
            <a:r>
              <a:rPr lang="ja-JP" altLang="en-US" sz="2200" dirty="0">
                <a:solidFill>
                  <a:schemeClr val="tx1"/>
                </a:solidFill>
                <a:latin typeface="HGPｺﾞｼｯｸE" panose="020B0900000000000000" pitchFamily="50" charset="-128"/>
                <a:ea typeface="HGPｺﾞｼｯｸE" panose="020B0900000000000000" pitchFamily="50" charset="-128"/>
              </a:rPr>
              <a:t>　　　～</a:t>
            </a:r>
            <a:r>
              <a:rPr lang="ja-JP" altLang="en-US" sz="2000" dirty="0">
                <a:solidFill>
                  <a:schemeClr val="tx1"/>
                </a:solidFill>
                <a:latin typeface="HGPｺﾞｼｯｸE" panose="020B0900000000000000" pitchFamily="50" charset="-128"/>
                <a:ea typeface="HGPｺﾞｼｯｸE" panose="020B0900000000000000" pitchFamily="50" charset="-128"/>
              </a:rPr>
              <a:t>運航再開日については変更になる可能性がございます～</a:t>
            </a:r>
            <a:br>
              <a:rPr lang="en-US" altLang="ja-JP" sz="2000" dirty="0">
                <a:solidFill>
                  <a:schemeClr val="tx1"/>
                </a:solidFill>
                <a:latin typeface="HGPｺﾞｼｯｸE" panose="020B0900000000000000" pitchFamily="50" charset="-128"/>
                <a:ea typeface="HGPｺﾞｼｯｸE" panose="020B0900000000000000" pitchFamily="50" charset="-128"/>
              </a:rPr>
            </a:br>
            <a:br>
              <a:rPr lang="en-US" altLang="ja-JP" sz="2000" dirty="0">
                <a:solidFill>
                  <a:schemeClr val="tx1"/>
                </a:solidFill>
                <a:latin typeface="HGPｺﾞｼｯｸE" panose="020B0900000000000000" pitchFamily="50" charset="-128"/>
                <a:ea typeface="HGPｺﾞｼｯｸE" panose="020B0900000000000000" pitchFamily="50" charset="-128"/>
              </a:rPr>
            </a:br>
            <a:r>
              <a:rPr lang="ja-JP" altLang="en-US" sz="1800" dirty="0">
                <a:solidFill>
                  <a:schemeClr val="tx1"/>
                </a:solidFill>
                <a:latin typeface="HGPｺﾞｼｯｸE" panose="020B0900000000000000" pitchFamily="50" charset="-128"/>
                <a:ea typeface="HGPｺﾞｼｯｸE" panose="020B0900000000000000" pitchFamily="50" charset="-128"/>
              </a:rPr>
              <a:t>◆全日空（</a:t>
            </a:r>
            <a:r>
              <a:rPr lang="en-US" altLang="ja-JP" sz="1800" dirty="0">
                <a:solidFill>
                  <a:schemeClr val="tx1"/>
                </a:solidFill>
                <a:latin typeface="HGPｺﾞｼｯｸE" panose="020B0900000000000000" pitchFamily="50" charset="-128"/>
                <a:ea typeface="HGPｺﾞｼｯｸE" panose="020B0900000000000000" pitchFamily="50" charset="-128"/>
              </a:rPr>
              <a:t>NH</a:t>
            </a:r>
            <a:r>
              <a:rPr lang="ja-JP" altLang="en-US" sz="1800" dirty="0">
                <a:solidFill>
                  <a:schemeClr val="tx1"/>
                </a:solidFill>
                <a:latin typeface="HGPｺﾞｼｯｸE" panose="020B0900000000000000" pitchFamily="50" charset="-128"/>
                <a:ea typeface="HGPｺﾞｼｯｸE" panose="020B0900000000000000" pitchFamily="50" charset="-128"/>
              </a:rPr>
              <a:t>）・・</a:t>
            </a:r>
            <a:r>
              <a:rPr lang="en-US" altLang="ja-JP" sz="1800" dirty="0">
                <a:solidFill>
                  <a:schemeClr val="tx1"/>
                </a:solidFill>
                <a:latin typeface="HGPｺﾞｼｯｸE" panose="020B0900000000000000" pitchFamily="50" charset="-128"/>
                <a:ea typeface="HGPｺﾞｼｯｸE" panose="020B0900000000000000" pitchFamily="50" charset="-128"/>
              </a:rPr>
              <a:t> 8</a:t>
            </a:r>
            <a:r>
              <a:rPr lang="ja-JP" altLang="en-US" sz="1800" dirty="0">
                <a:solidFill>
                  <a:schemeClr val="tx1"/>
                </a:solidFill>
                <a:latin typeface="HGPｺﾞｼｯｸE" panose="020B0900000000000000" pitchFamily="50" charset="-128"/>
                <a:ea typeface="HGPｺﾞｼｯｸE" panose="020B0900000000000000" pitchFamily="50" charset="-128"/>
              </a:rPr>
              <a:t>月</a:t>
            </a:r>
            <a:r>
              <a:rPr lang="en-US" altLang="ja-JP" sz="1800" dirty="0">
                <a:solidFill>
                  <a:schemeClr val="tx1"/>
                </a:solidFill>
                <a:latin typeface="HGPｺﾞｼｯｸE" panose="020B0900000000000000" pitchFamily="50" charset="-128"/>
                <a:ea typeface="HGPｺﾞｼｯｸE" panose="020B0900000000000000" pitchFamily="50" charset="-128"/>
              </a:rPr>
              <a:t>01</a:t>
            </a:r>
            <a:r>
              <a:rPr lang="ja-JP" altLang="en-US" sz="1800" dirty="0">
                <a:solidFill>
                  <a:schemeClr val="tx1"/>
                </a:solidFill>
                <a:latin typeface="HGPｺﾞｼｯｸE" panose="020B0900000000000000" pitchFamily="50" charset="-128"/>
                <a:ea typeface="HGPｺﾞｼｯｸE" panose="020B0900000000000000" pitchFamily="50" charset="-128"/>
              </a:rPr>
              <a:t>日より運航再開予定</a:t>
            </a:r>
            <a:br>
              <a:rPr lang="en-US" altLang="ja-JP" sz="1800" dirty="0">
                <a:solidFill>
                  <a:schemeClr val="tx1"/>
                </a:solidFill>
                <a:latin typeface="HGPｺﾞｼｯｸE" panose="020B0900000000000000" pitchFamily="50" charset="-128"/>
                <a:ea typeface="HGPｺﾞｼｯｸE" panose="020B0900000000000000" pitchFamily="50" charset="-128"/>
              </a:rPr>
            </a:br>
            <a:r>
              <a:rPr lang="ja-JP" altLang="en-US" sz="1800" dirty="0">
                <a:solidFill>
                  <a:schemeClr val="tx1"/>
                </a:solidFill>
                <a:latin typeface="HGPｺﾞｼｯｸE" panose="020B0900000000000000" pitchFamily="50" charset="-128"/>
                <a:ea typeface="HGPｺﾞｼｯｸE" panose="020B0900000000000000" pitchFamily="50" charset="-128"/>
              </a:rPr>
              <a:t>◆マレーシア航空（</a:t>
            </a:r>
            <a:r>
              <a:rPr lang="en-US" altLang="ja-JP" sz="1800" dirty="0">
                <a:solidFill>
                  <a:schemeClr val="tx1"/>
                </a:solidFill>
                <a:latin typeface="HGPｺﾞｼｯｸE" panose="020B0900000000000000" pitchFamily="50" charset="-128"/>
                <a:ea typeface="HGPｺﾞｼｯｸE" panose="020B0900000000000000" pitchFamily="50" charset="-128"/>
              </a:rPr>
              <a:t>MH</a:t>
            </a:r>
            <a:r>
              <a:rPr lang="ja-JP" altLang="en-US" sz="1800" dirty="0">
                <a:solidFill>
                  <a:schemeClr val="tx1"/>
                </a:solidFill>
                <a:latin typeface="HGPｺﾞｼｯｸE" panose="020B0900000000000000" pitchFamily="50" charset="-128"/>
                <a:ea typeface="HGPｺﾞｼｯｸE" panose="020B0900000000000000" pitchFamily="50" charset="-128"/>
              </a:rPr>
              <a:t>）・・</a:t>
            </a:r>
            <a:r>
              <a:rPr lang="en-US" altLang="ja-JP" sz="1800" dirty="0">
                <a:solidFill>
                  <a:schemeClr val="tx1"/>
                </a:solidFill>
                <a:latin typeface="HGPｺﾞｼｯｸE" panose="020B0900000000000000" pitchFamily="50" charset="-128"/>
                <a:ea typeface="HGPｺﾞｼｯｸE" panose="020B0900000000000000" pitchFamily="50" charset="-128"/>
              </a:rPr>
              <a:t>9</a:t>
            </a:r>
            <a:r>
              <a:rPr lang="ja-JP" altLang="en-US" sz="1800" dirty="0">
                <a:solidFill>
                  <a:schemeClr val="tx1"/>
                </a:solidFill>
                <a:latin typeface="HGPｺﾞｼｯｸE" panose="020B0900000000000000" pitchFamily="50" charset="-128"/>
                <a:ea typeface="HGPｺﾞｼｯｸE" panose="020B0900000000000000" pitchFamily="50" charset="-128"/>
              </a:rPr>
              <a:t>月</a:t>
            </a:r>
            <a:r>
              <a:rPr lang="en-US" altLang="ja-JP" sz="1800" dirty="0">
                <a:solidFill>
                  <a:schemeClr val="tx1"/>
                </a:solidFill>
                <a:latin typeface="HGPｺﾞｼｯｸE" panose="020B0900000000000000" pitchFamily="50" charset="-128"/>
                <a:ea typeface="HGPｺﾞｼｯｸE" panose="020B0900000000000000" pitchFamily="50" charset="-128"/>
              </a:rPr>
              <a:t>01</a:t>
            </a:r>
            <a:r>
              <a:rPr lang="ja-JP" altLang="en-US" sz="1800" dirty="0">
                <a:solidFill>
                  <a:schemeClr val="tx1"/>
                </a:solidFill>
                <a:latin typeface="HGPｺﾞｼｯｸE" panose="020B0900000000000000" pitchFamily="50" charset="-128"/>
                <a:ea typeface="HGPｺﾞｼｯｸE" panose="020B0900000000000000" pitchFamily="50" charset="-128"/>
              </a:rPr>
              <a:t>日より運航予定　　　　　　　　　　　　　　　　　　</a:t>
            </a:r>
            <a:br>
              <a:rPr lang="en-US" altLang="ja-JP" sz="1800" dirty="0">
                <a:solidFill>
                  <a:schemeClr val="tx1"/>
                </a:solidFill>
                <a:latin typeface="HGPｺﾞｼｯｸE" panose="020B0900000000000000" pitchFamily="50" charset="-128"/>
                <a:ea typeface="HGPｺﾞｼｯｸE" panose="020B0900000000000000" pitchFamily="50" charset="-128"/>
              </a:rPr>
            </a:br>
            <a:r>
              <a:rPr lang="ja-JP" altLang="en-US" sz="1800" dirty="0">
                <a:solidFill>
                  <a:schemeClr val="tx1"/>
                </a:solidFill>
                <a:latin typeface="HGPｺﾞｼｯｸE" panose="020B0900000000000000" pitchFamily="50" charset="-128"/>
                <a:ea typeface="HGPｺﾞｼｯｸE" panose="020B0900000000000000" pitchFamily="50" charset="-128"/>
              </a:rPr>
              <a:t>◆バンコクエアウェイズ（</a:t>
            </a:r>
            <a:r>
              <a:rPr lang="en-US" altLang="ja-JP" sz="1800" dirty="0">
                <a:solidFill>
                  <a:schemeClr val="tx1"/>
                </a:solidFill>
                <a:latin typeface="HGPｺﾞｼｯｸE" panose="020B0900000000000000" pitchFamily="50" charset="-128"/>
                <a:ea typeface="HGPｺﾞｼｯｸE" panose="020B0900000000000000" pitchFamily="50" charset="-128"/>
              </a:rPr>
              <a:t>PG</a:t>
            </a:r>
            <a:r>
              <a:rPr lang="ja-JP" altLang="en-US" sz="1800" dirty="0">
                <a:solidFill>
                  <a:schemeClr val="tx1"/>
                </a:solidFill>
                <a:latin typeface="HGPｺﾞｼｯｸE" panose="020B0900000000000000" pitchFamily="50" charset="-128"/>
                <a:ea typeface="HGPｺﾞｼｯｸE" panose="020B0900000000000000" pitchFamily="50" charset="-128"/>
              </a:rPr>
              <a:t>）・・</a:t>
            </a:r>
            <a:r>
              <a:rPr lang="en-US" altLang="ja-JP" sz="1800" dirty="0">
                <a:solidFill>
                  <a:schemeClr val="tx1"/>
                </a:solidFill>
                <a:latin typeface="HGPｺﾞｼｯｸE" panose="020B0900000000000000" pitchFamily="50" charset="-128"/>
                <a:ea typeface="HGPｺﾞｼｯｸE" panose="020B0900000000000000" pitchFamily="50" charset="-128"/>
              </a:rPr>
              <a:t>10</a:t>
            </a:r>
            <a:r>
              <a:rPr lang="ja-JP" altLang="en-US" sz="1800" dirty="0">
                <a:solidFill>
                  <a:schemeClr val="tx1"/>
                </a:solidFill>
                <a:latin typeface="HGPｺﾞｼｯｸE" panose="020B0900000000000000" pitchFamily="50" charset="-128"/>
                <a:ea typeface="HGPｺﾞｼｯｸE" panose="020B0900000000000000" pitchFamily="50" charset="-128"/>
              </a:rPr>
              <a:t>月</a:t>
            </a:r>
            <a:r>
              <a:rPr lang="en-US" altLang="ja-JP" sz="1800" dirty="0">
                <a:solidFill>
                  <a:schemeClr val="tx1"/>
                </a:solidFill>
                <a:latin typeface="HGPｺﾞｼｯｸE" panose="020B0900000000000000" pitchFamily="50" charset="-128"/>
                <a:ea typeface="HGPｺﾞｼｯｸE" panose="020B0900000000000000" pitchFamily="50" charset="-128"/>
              </a:rPr>
              <a:t>25</a:t>
            </a:r>
            <a:r>
              <a:rPr lang="ja-JP" altLang="en-US" sz="1800" dirty="0">
                <a:solidFill>
                  <a:schemeClr val="tx1"/>
                </a:solidFill>
                <a:latin typeface="HGPｺﾞｼｯｸE" panose="020B0900000000000000" pitchFamily="50" charset="-128"/>
                <a:ea typeface="HGPｺﾞｼｯｸE" panose="020B0900000000000000" pitchFamily="50" charset="-128"/>
              </a:rPr>
              <a:t>日より運航予定　　　　　 ◆ベトナム航空（</a:t>
            </a:r>
            <a:r>
              <a:rPr lang="en-US" altLang="ja-JP" sz="1800" dirty="0">
                <a:solidFill>
                  <a:schemeClr val="tx1"/>
                </a:solidFill>
                <a:latin typeface="HGPｺﾞｼｯｸE" panose="020B0900000000000000" pitchFamily="50" charset="-128"/>
                <a:ea typeface="HGPｺﾞｼｯｸE" panose="020B0900000000000000" pitchFamily="50" charset="-128"/>
              </a:rPr>
              <a:t>VN</a:t>
            </a:r>
            <a:r>
              <a:rPr lang="ja-JP" altLang="en-US" sz="1800" dirty="0">
                <a:solidFill>
                  <a:schemeClr val="tx1"/>
                </a:solidFill>
                <a:latin typeface="HGPｺﾞｼｯｸE" panose="020B0900000000000000" pitchFamily="50" charset="-128"/>
                <a:ea typeface="HGPｺﾞｼｯｸE" panose="020B0900000000000000" pitchFamily="50" charset="-128"/>
              </a:rPr>
              <a:t>）・・</a:t>
            </a:r>
            <a:r>
              <a:rPr lang="en-US" altLang="ja-JP" sz="1800" dirty="0">
                <a:solidFill>
                  <a:schemeClr val="tx1"/>
                </a:solidFill>
                <a:latin typeface="HGPｺﾞｼｯｸE" panose="020B0900000000000000" pitchFamily="50" charset="-128"/>
                <a:ea typeface="HGPｺﾞｼｯｸE" panose="020B0900000000000000" pitchFamily="50" charset="-128"/>
              </a:rPr>
              <a:t>8</a:t>
            </a:r>
            <a:r>
              <a:rPr lang="ja-JP" altLang="en-US" sz="1800" dirty="0">
                <a:solidFill>
                  <a:schemeClr val="tx1"/>
                </a:solidFill>
                <a:latin typeface="HGPｺﾞｼｯｸE" panose="020B0900000000000000" pitchFamily="50" charset="-128"/>
                <a:ea typeface="HGPｺﾞｼｯｸE" panose="020B0900000000000000" pitchFamily="50" charset="-128"/>
              </a:rPr>
              <a:t>月</a:t>
            </a:r>
            <a:r>
              <a:rPr lang="en-US" altLang="ja-JP" sz="1800" dirty="0">
                <a:solidFill>
                  <a:schemeClr val="tx1"/>
                </a:solidFill>
                <a:latin typeface="HGPｺﾞｼｯｸE" panose="020B0900000000000000" pitchFamily="50" charset="-128"/>
                <a:ea typeface="HGPｺﾞｼｯｸE" panose="020B0900000000000000" pitchFamily="50" charset="-128"/>
              </a:rPr>
              <a:t>01</a:t>
            </a:r>
            <a:r>
              <a:rPr lang="ja-JP" altLang="en-US" sz="1800" dirty="0">
                <a:solidFill>
                  <a:schemeClr val="tx1"/>
                </a:solidFill>
                <a:latin typeface="HGPｺﾞｼｯｸE" panose="020B0900000000000000" pitchFamily="50" charset="-128"/>
                <a:ea typeface="HGPｺﾞｼｯｸE" panose="020B0900000000000000" pitchFamily="50" charset="-128"/>
              </a:rPr>
              <a:t>日より運航再開に変更</a:t>
            </a:r>
            <a:br>
              <a:rPr lang="en-US" altLang="ja-JP" sz="1800" dirty="0">
                <a:solidFill>
                  <a:schemeClr val="tx1"/>
                </a:solidFill>
                <a:latin typeface="HGPｺﾞｼｯｸE" panose="020B0900000000000000" pitchFamily="50" charset="-128"/>
                <a:ea typeface="HGPｺﾞｼｯｸE" panose="020B0900000000000000" pitchFamily="50" charset="-128"/>
              </a:rPr>
            </a:br>
            <a:r>
              <a:rPr lang="ja-JP" altLang="en-US" sz="1800" dirty="0">
                <a:solidFill>
                  <a:schemeClr val="tx1"/>
                </a:solidFill>
                <a:latin typeface="HGPｺﾞｼｯｸE" panose="020B0900000000000000" pitchFamily="50" charset="-128"/>
                <a:ea typeface="HGPｺﾞｼｯｸE" panose="020B0900000000000000" pitchFamily="50" charset="-128"/>
              </a:rPr>
              <a:t>◆タイ国際航空（</a:t>
            </a:r>
            <a:r>
              <a:rPr lang="en-US" altLang="ja-JP" sz="1800" dirty="0">
                <a:solidFill>
                  <a:schemeClr val="tx1"/>
                </a:solidFill>
                <a:latin typeface="HGPｺﾞｼｯｸE" panose="020B0900000000000000" pitchFamily="50" charset="-128"/>
                <a:ea typeface="HGPｺﾞｼｯｸE" panose="020B0900000000000000" pitchFamily="50" charset="-128"/>
              </a:rPr>
              <a:t>TG</a:t>
            </a:r>
            <a:r>
              <a:rPr lang="ja-JP" altLang="en-US" sz="1800" dirty="0">
                <a:solidFill>
                  <a:schemeClr val="tx1"/>
                </a:solidFill>
                <a:latin typeface="HGPｺﾞｼｯｸE" panose="020B0900000000000000" pitchFamily="50" charset="-128"/>
                <a:ea typeface="HGPｺﾞｼｯｸE" panose="020B0900000000000000" pitchFamily="50" charset="-128"/>
              </a:rPr>
              <a:t>）・・</a:t>
            </a:r>
            <a:r>
              <a:rPr lang="en-US" altLang="ja-JP" sz="1800" dirty="0">
                <a:solidFill>
                  <a:schemeClr val="tx1"/>
                </a:solidFill>
                <a:latin typeface="HGPｺﾞｼｯｸE" panose="020B0900000000000000" pitchFamily="50" charset="-128"/>
                <a:ea typeface="HGPｺﾞｼｯｸE" panose="020B0900000000000000" pitchFamily="50" charset="-128"/>
              </a:rPr>
              <a:t>8</a:t>
            </a:r>
            <a:r>
              <a:rPr lang="ja-JP" altLang="en-US" sz="1800" dirty="0">
                <a:solidFill>
                  <a:schemeClr val="tx1"/>
                </a:solidFill>
                <a:latin typeface="HGPｺﾞｼｯｸE" panose="020B0900000000000000" pitchFamily="50" charset="-128"/>
                <a:ea typeface="HGPｺﾞｼｯｸE" panose="020B0900000000000000" pitchFamily="50" charset="-128"/>
              </a:rPr>
              <a:t>月</a:t>
            </a:r>
            <a:r>
              <a:rPr lang="en-US" altLang="ja-JP" sz="1800" dirty="0">
                <a:solidFill>
                  <a:schemeClr val="tx1"/>
                </a:solidFill>
                <a:latin typeface="HGPｺﾞｼｯｸE" panose="020B0900000000000000" pitchFamily="50" charset="-128"/>
                <a:ea typeface="HGPｺﾞｼｯｸE" panose="020B0900000000000000" pitchFamily="50" charset="-128"/>
              </a:rPr>
              <a:t>01</a:t>
            </a:r>
            <a:r>
              <a:rPr lang="ja-JP" altLang="en-US" sz="1800" dirty="0">
                <a:solidFill>
                  <a:schemeClr val="tx1"/>
                </a:solidFill>
                <a:latin typeface="HGPｺﾞｼｯｸE" panose="020B0900000000000000" pitchFamily="50" charset="-128"/>
                <a:ea typeface="HGPｺﾞｼｯｸE" panose="020B0900000000000000" pitchFamily="50" charset="-128"/>
              </a:rPr>
              <a:t>日より運航予定　　　　　　　　　　　◆ジェットスター（</a:t>
            </a:r>
            <a:r>
              <a:rPr lang="en-US" altLang="ja-JP" sz="1800" dirty="0">
                <a:solidFill>
                  <a:schemeClr val="tx1"/>
                </a:solidFill>
                <a:latin typeface="HGPｺﾞｼｯｸE" panose="020B0900000000000000" pitchFamily="50" charset="-128"/>
                <a:ea typeface="HGPｺﾞｼｯｸE" panose="020B0900000000000000" pitchFamily="50" charset="-128"/>
              </a:rPr>
              <a:t>JQ</a:t>
            </a:r>
            <a:r>
              <a:rPr lang="ja-JP" altLang="en-US" sz="1800" dirty="0">
                <a:solidFill>
                  <a:schemeClr val="tx1"/>
                </a:solidFill>
                <a:latin typeface="HGPｺﾞｼｯｸE" panose="020B0900000000000000" pitchFamily="50" charset="-128"/>
                <a:ea typeface="HGPｺﾞｼｯｸE" panose="020B0900000000000000" pitchFamily="50" charset="-128"/>
              </a:rPr>
              <a:t>）・・</a:t>
            </a:r>
            <a:r>
              <a:rPr lang="en-US" altLang="ja-JP" sz="1800" dirty="0">
                <a:solidFill>
                  <a:schemeClr val="tx1"/>
                </a:solidFill>
                <a:latin typeface="HGPｺﾞｼｯｸE" panose="020B0900000000000000" pitchFamily="50" charset="-128"/>
                <a:ea typeface="HGPｺﾞｼｯｸE" panose="020B0900000000000000" pitchFamily="50" charset="-128"/>
              </a:rPr>
              <a:t>8</a:t>
            </a:r>
            <a:r>
              <a:rPr lang="ja-JP" altLang="en-US" sz="1800" dirty="0">
                <a:solidFill>
                  <a:schemeClr val="tx1"/>
                </a:solidFill>
                <a:latin typeface="HGPｺﾞｼｯｸE" panose="020B0900000000000000" pitchFamily="50" charset="-128"/>
                <a:ea typeface="HGPｺﾞｼｯｸE" panose="020B0900000000000000" pitchFamily="50" charset="-128"/>
              </a:rPr>
              <a:t>月</a:t>
            </a:r>
            <a:r>
              <a:rPr lang="en-US" altLang="ja-JP" sz="1800" dirty="0">
                <a:solidFill>
                  <a:schemeClr val="tx1"/>
                </a:solidFill>
                <a:latin typeface="HGPｺﾞｼｯｸE" panose="020B0900000000000000" pitchFamily="50" charset="-128"/>
                <a:ea typeface="HGPｺﾞｼｯｸE" panose="020B0900000000000000" pitchFamily="50" charset="-128"/>
              </a:rPr>
              <a:t>01</a:t>
            </a:r>
            <a:r>
              <a:rPr lang="ja-JP" altLang="en-US" sz="1800" dirty="0">
                <a:solidFill>
                  <a:schemeClr val="tx1"/>
                </a:solidFill>
                <a:latin typeface="HGPｺﾞｼｯｸE" panose="020B0900000000000000" pitchFamily="50" charset="-128"/>
                <a:ea typeface="HGPｺﾞｼｯｸE" panose="020B0900000000000000" pitchFamily="50" charset="-128"/>
              </a:rPr>
              <a:t>日より運行開始</a:t>
            </a:r>
            <a:br>
              <a:rPr lang="en-US" altLang="ja-JP" sz="1800" dirty="0">
                <a:solidFill>
                  <a:schemeClr val="tx1"/>
                </a:solidFill>
                <a:latin typeface="HGPｺﾞｼｯｸE" panose="020B0900000000000000" pitchFamily="50" charset="-128"/>
                <a:ea typeface="HGPｺﾞｼｯｸE" panose="020B0900000000000000" pitchFamily="50" charset="-128"/>
              </a:rPr>
            </a:br>
            <a:r>
              <a:rPr lang="ja-JP" altLang="en-US" sz="1800" dirty="0">
                <a:solidFill>
                  <a:schemeClr val="tx1"/>
                </a:solidFill>
                <a:latin typeface="HGPｺﾞｼｯｸE" panose="020B0900000000000000" pitchFamily="50" charset="-128"/>
                <a:ea typeface="HGPｺﾞｼｯｸE" panose="020B0900000000000000" pitchFamily="50" charset="-128"/>
              </a:rPr>
              <a:t>◆タイ・ノックエアー（</a:t>
            </a:r>
            <a:r>
              <a:rPr lang="en-US" altLang="ja-JP" sz="1800" dirty="0">
                <a:solidFill>
                  <a:schemeClr val="tx1"/>
                </a:solidFill>
                <a:latin typeface="HGPｺﾞｼｯｸE" panose="020B0900000000000000" pitchFamily="50" charset="-128"/>
                <a:ea typeface="HGPｺﾞｼｯｸE" panose="020B0900000000000000" pitchFamily="50" charset="-128"/>
              </a:rPr>
              <a:t>DD</a:t>
            </a:r>
            <a:r>
              <a:rPr lang="ja-JP" altLang="en-US" sz="1800" dirty="0">
                <a:solidFill>
                  <a:schemeClr val="tx1"/>
                </a:solidFill>
                <a:latin typeface="HGPｺﾞｼｯｸE" panose="020B0900000000000000" pitchFamily="50" charset="-128"/>
                <a:ea typeface="HGPｺﾞｼｯｸE" panose="020B0900000000000000" pitchFamily="50" charset="-128"/>
              </a:rPr>
              <a:t>）・・</a:t>
            </a:r>
            <a:r>
              <a:rPr lang="en-US" altLang="ja-JP" sz="1800" dirty="0">
                <a:solidFill>
                  <a:schemeClr val="tx1"/>
                </a:solidFill>
                <a:latin typeface="HGPｺﾞｼｯｸE" panose="020B0900000000000000" pitchFamily="50" charset="-128"/>
                <a:ea typeface="HGPｺﾞｼｯｸE" panose="020B0900000000000000" pitchFamily="50" charset="-128"/>
              </a:rPr>
              <a:t>8</a:t>
            </a:r>
            <a:r>
              <a:rPr lang="ja-JP" altLang="en-US" sz="1800" dirty="0">
                <a:solidFill>
                  <a:schemeClr val="tx1"/>
                </a:solidFill>
                <a:latin typeface="HGPｺﾞｼｯｸE" panose="020B0900000000000000" pitchFamily="50" charset="-128"/>
                <a:ea typeface="HGPｺﾞｼｯｸE" panose="020B0900000000000000" pitchFamily="50" charset="-128"/>
              </a:rPr>
              <a:t>月</a:t>
            </a:r>
            <a:r>
              <a:rPr lang="en-US" altLang="ja-JP" sz="1800" dirty="0">
                <a:solidFill>
                  <a:schemeClr val="tx1"/>
                </a:solidFill>
                <a:latin typeface="HGPｺﾞｼｯｸE" panose="020B0900000000000000" pitchFamily="50" charset="-128"/>
                <a:ea typeface="HGPｺﾞｼｯｸE" panose="020B0900000000000000" pitchFamily="50" charset="-128"/>
              </a:rPr>
              <a:t>01</a:t>
            </a:r>
            <a:r>
              <a:rPr lang="ja-JP" altLang="en-US" sz="1800" dirty="0">
                <a:solidFill>
                  <a:schemeClr val="tx1"/>
                </a:solidFill>
                <a:latin typeface="HGPｺﾞｼｯｸE" panose="020B0900000000000000" pitchFamily="50" charset="-128"/>
                <a:ea typeface="HGPｺﾞｼｯｸE" panose="020B0900000000000000" pitchFamily="50" charset="-128"/>
              </a:rPr>
              <a:t>日より運航予定　 　　　　　　  ◆エアーアジア（</a:t>
            </a:r>
            <a:r>
              <a:rPr lang="en-US" altLang="ja-JP" sz="1800" dirty="0">
                <a:solidFill>
                  <a:schemeClr val="tx1"/>
                </a:solidFill>
                <a:latin typeface="HGPｺﾞｼｯｸE" panose="020B0900000000000000" pitchFamily="50" charset="-128"/>
                <a:ea typeface="HGPｺﾞｼｯｸE" panose="020B0900000000000000" pitchFamily="50" charset="-128"/>
              </a:rPr>
              <a:t>AK</a:t>
            </a:r>
            <a:r>
              <a:rPr lang="ja-JP" altLang="en-US" sz="1800" dirty="0">
                <a:solidFill>
                  <a:schemeClr val="tx1"/>
                </a:solidFill>
                <a:latin typeface="HGPｺﾞｼｯｸE" panose="020B0900000000000000" pitchFamily="50" charset="-128"/>
                <a:ea typeface="HGPｺﾞｼｯｸE" panose="020B0900000000000000" pitchFamily="50" charset="-128"/>
              </a:rPr>
              <a:t>）・・</a:t>
            </a:r>
            <a:r>
              <a:rPr lang="en-US" altLang="ja-JP" sz="1800" dirty="0">
                <a:solidFill>
                  <a:schemeClr val="tx1"/>
                </a:solidFill>
                <a:latin typeface="HGPｺﾞｼｯｸE" panose="020B0900000000000000" pitchFamily="50" charset="-128"/>
                <a:ea typeface="HGPｺﾞｼｯｸE" panose="020B0900000000000000" pitchFamily="50" charset="-128"/>
              </a:rPr>
              <a:t>8</a:t>
            </a:r>
            <a:r>
              <a:rPr lang="ja-JP" altLang="en-US" sz="1800" dirty="0">
                <a:solidFill>
                  <a:schemeClr val="tx1"/>
                </a:solidFill>
                <a:latin typeface="HGPｺﾞｼｯｸE" panose="020B0900000000000000" pitchFamily="50" charset="-128"/>
                <a:ea typeface="HGPｺﾞｼｯｸE" panose="020B0900000000000000" pitchFamily="50" charset="-128"/>
              </a:rPr>
              <a:t>月</a:t>
            </a:r>
            <a:r>
              <a:rPr lang="en-US" altLang="ja-JP" sz="1800" dirty="0">
                <a:solidFill>
                  <a:schemeClr val="tx1"/>
                </a:solidFill>
                <a:latin typeface="HGPｺﾞｼｯｸE" panose="020B0900000000000000" pitchFamily="50" charset="-128"/>
                <a:ea typeface="HGPｺﾞｼｯｸE" panose="020B0900000000000000" pitchFamily="50" charset="-128"/>
              </a:rPr>
              <a:t>01</a:t>
            </a:r>
            <a:r>
              <a:rPr lang="ja-JP" altLang="en-US" sz="1800" dirty="0">
                <a:solidFill>
                  <a:schemeClr val="tx1"/>
                </a:solidFill>
                <a:latin typeface="HGPｺﾞｼｯｸE" panose="020B0900000000000000" pitchFamily="50" charset="-128"/>
                <a:ea typeface="HGPｺﾞｼｯｸE" panose="020B0900000000000000" pitchFamily="50" charset="-128"/>
              </a:rPr>
              <a:t>日より運行開始</a:t>
            </a:r>
            <a:br>
              <a:rPr lang="en-US" altLang="ja-JP" sz="1800" dirty="0">
                <a:solidFill>
                  <a:schemeClr val="tx1"/>
                </a:solidFill>
                <a:latin typeface="HGPｺﾞｼｯｸE" panose="020B0900000000000000" pitchFamily="50" charset="-128"/>
                <a:ea typeface="HGPｺﾞｼｯｸE" panose="020B0900000000000000" pitchFamily="50" charset="-128"/>
              </a:rPr>
            </a:br>
            <a:r>
              <a:rPr lang="ja-JP" altLang="en-US" sz="1800" dirty="0">
                <a:solidFill>
                  <a:schemeClr val="tx1"/>
                </a:solidFill>
                <a:latin typeface="HGPｺﾞｼｯｸE" panose="020B0900000000000000" pitchFamily="50" charset="-128"/>
                <a:ea typeface="HGPｺﾞｼｯｸE" panose="020B0900000000000000" pitchFamily="50" charset="-128"/>
              </a:rPr>
              <a:t>◆シンガポール航空（</a:t>
            </a:r>
            <a:r>
              <a:rPr lang="en-US" altLang="ja-JP" sz="1800" dirty="0">
                <a:solidFill>
                  <a:schemeClr val="tx1"/>
                </a:solidFill>
                <a:latin typeface="HGPｺﾞｼｯｸE" panose="020B0900000000000000" pitchFamily="50" charset="-128"/>
                <a:ea typeface="HGPｺﾞｼｯｸE" panose="020B0900000000000000" pitchFamily="50" charset="-128"/>
              </a:rPr>
              <a:t>SQ</a:t>
            </a:r>
            <a:r>
              <a:rPr lang="ja-JP" altLang="en-US" sz="1800" dirty="0">
                <a:solidFill>
                  <a:schemeClr val="tx1"/>
                </a:solidFill>
                <a:latin typeface="HGPｺﾞｼｯｸE" panose="020B0900000000000000" pitchFamily="50" charset="-128"/>
                <a:ea typeface="HGPｺﾞｼｯｸE" panose="020B0900000000000000" pitchFamily="50" charset="-128"/>
              </a:rPr>
              <a:t>）・・</a:t>
            </a:r>
            <a:r>
              <a:rPr lang="en-US" altLang="ja-JP" sz="1800" dirty="0">
                <a:solidFill>
                  <a:schemeClr val="tx1"/>
                </a:solidFill>
                <a:latin typeface="HGPｺﾞｼｯｸE" panose="020B0900000000000000" pitchFamily="50" charset="-128"/>
                <a:ea typeface="HGPｺﾞｼｯｸE" panose="020B0900000000000000" pitchFamily="50" charset="-128"/>
              </a:rPr>
              <a:t>8</a:t>
            </a:r>
            <a:r>
              <a:rPr lang="ja-JP" altLang="en-US" sz="1800" dirty="0">
                <a:solidFill>
                  <a:schemeClr val="tx1"/>
                </a:solidFill>
                <a:latin typeface="HGPｺﾞｼｯｸE" panose="020B0900000000000000" pitchFamily="50" charset="-128"/>
                <a:ea typeface="HGPｺﾞｼｯｸE" panose="020B0900000000000000" pitchFamily="50" charset="-128"/>
              </a:rPr>
              <a:t>月</a:t>
            </a:r>
            <a:r>
              <a:rPr lang="en-US" altLang="ja-JP" sz="1800" dirty="0">
                <a:solidFill>
                  <a:schemeClr val="tx1"/>
                </a:solidFill>
                <a:latin typeface="HGPｺﾞｼｯｸE" panose="020B0900000000000000" pitchFamily="50" charset="-128"/>
                <a:ea typeface="HGPｺﾞｼｯｸE" panose="020B0900000000000000" pitchFamily="50" charset="-128"/>
              </a:rPr>
              <a:t>01</a:t>
            </a:r>
            <a:r>
              <a:rPr lang="ja-JP" altLang="en-US" sz="1800" dirty="0">
                <a:solidFill>
                  <a:schemeClr val="tx1"/>
                </a:solidFill>
                <a:latin typeface="HGPｺﾞｼｯｸE" panose="020B0900000000000000" pitchFamily="50" charset="-128"/>
                <a:ea typeface="HGPｺﾞｼｯｸE" panose="020B0900000000000000" pitchFamily="50" charset="-128"/>
              </a:rPr>
              <a:t>日より運航予定　　　　　　　　◆中華航空（</a:t>
            </a:r>
            <a:r>
              <a:rPr lang="en-US" altLang="ja-JP" sz="1800" dirty="0">
                <a:solidFill>
                  <a:schemeClr val="tx1"/>
                </a:solidFill>
                <a:latin typeface="HGPｺﾞｼｯｸE" panose="020B0900000000000000" pitchFamily="50" charset="-128"/>
                <a:ea typeface="HGPｺﾞｼｯｸE" panose="020B0900000000000000" pitchFamily="50" charset="-128"/>
              </a:rPr>
              <a:t>CI</a:t>
            </a:r>
            <a:r>
              <a:rPr lang="ja-JP" altLang="en-US" sz="1800" dirty="0">
                <a:solidFill>
                  <a:schemeClr val="tx1"/>
                </a:solidFill>
                <a:latin typeface="HGPｺﾞｼｯｸE" panose="020B0900000000000000" pitchFamily="50" charset="-128"/>
                <a:ea typeface="HGPｺﾞｼｯｸE" panose="020B0900000000000000" pitchFamily="50" charset="-128"/>
              </a:rPr>
              <a:t>）・・</a:t>
            </a:r>
            <a:r>
              <a:rPr lang="en-US" altLang="ja-JP" sz="1800" dirty="0">
                <a:solidFill>
                  <a:srgbClr val="FF0000"/>
                </a:solidFill>
                <a:latin typeface="HGPｺﾞｼｯｸE" panose="020B0900000000000000" pitchFamily="50" charset="-128"/>
                <a:ea typeface="HGPｺﾞｼｯｸE" panose="020B0900000000000000" pitchFamily="50" charset="-128"/>
              </a:rPr>
              <a:t> </a:t>
            </a:r>
            <a:r>
              <a:rPr lang="en-US" altLang="ja-JP" sz="1800" dirty="0">
                <a:solidFill>
                  <a:schemeClr val="tx1"/>
                </a:solidFill>
                <a:latin typeface="HGPｺﾞｼｯｸE" panose="020B0900000000000000" pitchFamily="50" charset="-128"/>
                <a:ea typeface="HGPｺﾞｼｯｸE" panose="020B0900000000000000" pitchFamily="50" charset="-128"/>
              </a:rPr>
              <a:t>8</a:t>
            </a:r>
            <a:r>
              <a:rPr lang="ja-JP" altLang="en-US" sz="1800" dirty="0">
                <a:solidFill>
                  <a:schemeClr val="tx1"/>
                </a:solidFill>
                <a:latin typeface="HGPｺﾞｼｯｸE" panose="020B0900000000000000" pitchFamily="50" charset="-128"/>
                <a:ea typeface="HGPｺﾞｼｯｸE" panose="020B0900000000000000" pitchFamily="50" charset="-128"/>
              </a:rPr>
              <a:t>月</a:t>
            </a:r>
            <a:r>
              <a:rPr lang="en-US" altLang="ja-JP" sz="1800" dirty="0">
                <a:solidFill>
                  <a:schemeClr val="tx1"/>
                </a:solidFill>
                <a:latin typeface="HGPｺﾞｼｯｸE" panose="020B0900000000000000" pitchFamily="50" charset="-128"/>
                <a:ea typeface="HGPｺﾞｼｯｸE" panose="020B0900000000000000" pitchFamily="50" charset="-128"/>
              </a:rPr>
              <a:t>01</a:t>
            </a:r>
            <a:r>
              <a:rPr lang="ja-JP" altLang="en-US" sz="1800" dirty="0">
                <a:solidFill>
                  <a:schemeClr val="tx1"/>
                </a:solidFill>
                <a:latin typeface="HGPｺﾞｼｯｸE" panose="020B0900000000000000" pitchFamily="50" charset="-128"/>
                <a:ea typeface="HGPｺﾞｼｯｸE" panose="020B0900000000000000" pitchFamily="50" charset="-128"/>
              </a:rPr>
              <a:t>日より運航再開に変更</a:t>
            </a:r>
            <a:br>
              <a:rPr lang="en-US" altLang="ja-JP" sz="1800" dirty="0">
                <a:solidFill>
                  <a:schemeClr val="tx1"/>
                </a:solidFill>
                <a:latin typeface="HGPｺﾞｼｯｸE" panose="020B0900000000000000" pitchFamily="50" charset="-128"/>
                <a:ea typeface="HGPｺﾞｼｯｸE" panose="020B0900000000000000" pitchFamily="50" charset="-128"/>
              </a:rPr>
            </a:br>
            <a:r>
              <a:rPr lang="ja-JP" altLang="en-US" sz="1800" dirty="0">
                <a:solidFill>
                  <a:schemeClr val="tx1"/>
                </a:solidFill>
                <a:latin typeface="HGPｺﾞｼｯｸE" panose="020B0900000000000000" pitchFamily="50" charset="-128"/>
                <a:ea typeface="HGPｺﾞｼｯｸE" panose="020B0900000000000000" pitchFamily="50" charset="-128"/>
              </a:rPr>
              <a:t>◆大韓航空（</a:t>
            </a:r>
            <a:r>
              <a:rPr lang="en-US" altLang="ja-JP" sz="1800" dirty="0">
                <a:solidFill>
                  <a:schemeClr val="tx1"/>
                </a:solidFill>
                <a:latin typeface="HGPｺﾞｼｯｸE" panose="020B0900000000000000" pitchFamily="50" charset="-128"/>
                <a:ea typeface="HGPｺﾞｼｯｸE" panose="020B0900000000000000" pitchFamily="50" charset="-128"/>
              </a:rPr>
              <a:t>KE</a:t>
            </a:r>
            <a:r>
              <a:rPr lang="ja-JP" altLang="en-US" sz="1800" dirty="0">
                <a:solidFill>
                  <a:schemeClr val="tx1"/>
                </a:solidFill>
                <a:latin typeface="HGPｺﾞｼｯｸE" panose="020B0900000000000000" pitchFamily="50" charset="-128"/>
                <a:ea typeface="HGPｺﾞｼｯｸE" panose="020B0900000000000000" pitchFamily="50" charset="-128"/>
              </a:rPr>
              <a:t>）・・ヤンゴン・・</a:t>
            </a:r>
            <a:r>
              <a:rPr lang="en-US" altLang="ja-JP" sz="1800" dirty="0">
                <a:solidFill>
                  <a:schemeClr val="tx1"/>
                </a:solidFill>
                <a:latin typeface="HGPｺﾞｼｯｸE" panose="020B0900000000000000" pitchFamily="50" charset="-128"/>
                <a:ea typeface="HGPｺﾞｼｯｸE" panose="020B0900000000000000" pitchFamily="50" charset="-128"/>
              </a:rPr>
              <a:t>8</a:t>
            </a:r>
            <a:r>
              <a:rPr lang="ja-JP" altLang="en-US" sz="1800" dirty="0">
                <a:solidFill>
                  <a:schemeClr val="tx1"/>
                </a:solidFill>
                <a:latin typeface="HGPｺﾞｼｯｸE" panose="020B0900000000000000" pitchFamily="50" charset="-128"/>
                <a:ea typeface="HGPｺﾞｼｯｸE" panose="020B0900000000000000" pitchFamily="50" charset="-128"/>
              </a:rPr>
              <a:t>月</a:t>
            </a:r>
            <a:r>
              <a:rPr lang="en-US" altLang="ja-JP" sz="1800" dirty="0">
                <a:solidFill>
                  <a:schemeClr val="tx1"/>
                </a:solidFill>
                <a:latin typeface="HGPｺﾞｼｯｸE" panose="020B0900000000000000" pitchFamily="50" charset="-128"/>
                <a:ea typeface="HGPｺﾞｼｯｸE" panose="020B0900000000000000" pitchFamily="50" charset="-128"/>
              </a:rPr>
              <a:t>01</a:t>
            </a:r>
            <a:r>
              <a:rPr lang="ja-JP" altLang="en-US" sz="1800" dirty="0">
                <a:solidFill>
                  <a:schemeClr val="tx1"/>
                </a:solidFill>
                <a:latin typeface="HGPｺﾞｼｯｸE" panose="020B0900000000000000" pitchFamily="50" charset="-128"/>
                <a:ea typeface="HGPｺﾞｼｯｸE" panose="020B0900000000000000" pitchFamily="50" charset="-128"/>
              </a:rPr>
              <a:t>日より運行開始予定　　　 ◆キャセイ・ドラゴン航空（</a:t>
            </a:r>
            <a:r>
              <a:rPr lang="en-US" altLang="ja-JP" sz="1800" dirty="0">
                <a:solidFill>
                  <a:schemeClr val="tx1"/>
                </a:solidFill>
                <a:latin typeface="HGPｺﾞｼｯｸE" panose="020B0900000000000000" pitchFamily="50" charset="-128"/>
                <a:ea typeface="HGPｺﾞｼｯｸE" panose="020B0900000000000000" pitchFamily="50" charset="-128"/>
              </a:rPr>
              <a:t>CX</a:t>
            </a:r>
            <a:r>
              <a:rPr lang="ja-JP" altLang="en-US" sz="1800" dirty="0">
                <a:solidFill>
                  <a:schemeClr val="tx1"/>
                </a:solidFill>
                <a:latin typeface="HGPｺﾞｼｯｸE" panose="020B0900000000000000" pitchFamily="50" charset="-128"/>
                <a:ea typeface="HGPｺﾞｼｯｸE" panose="020B0900000000000000" pitchFamily="50" charset="-128"/>
              </a:rPr>
              <a:t>）・・</a:t>
            </a:r>
            <a:r>
              <a:rPr lang="en-US" altLang="ja-JP" sz="1800" dirty="0">
                <a:solidFill>
                  <a:schemeClr val="tx1"/>
                </a:solidFill>
                <a:latin typeface="HGPｺﾞｼｯｸE" panose="020B0900000000000000" pitchFamily="50" charset="-128"/>
                <a:ea typeface="HGPｺﾞｼｯｸE" panose="020B0900000000000000" pitchFamily="50" charset="-128"/>
              </a:rPr>
              <a:t>8</a:t>
            </a:r>
            <a:r>
              <a:rPr lang="ja-JP" altLang="en-US" sz="1800" dirty="0">
                <a:solidFill>
                  <a:schemeClr val="tx1"/>
                </a:solidFill>
                <a:latin typeface="HGPｺﾞｼｯｸE" panose="020B0900000000000000" pitchFamily="50" charset="-128"/>
                <a:ea typeface="HGPｺﾞｼｯｸE" panose="020B0900000000000000" pitchFamily="50" charset="-128"/>
              </a:rPr>
              <a:t>月</a:t>
            </a:r>
            <a:r>
              <a:rPr lang="en-US" altLang="ja-JP" sz="1800" dirty="0">
                <a:solidFill>
                  <a:schemeClr val="tx1"/>
                </a:solidFill>
                <a:latin typeface="HGPｺﾞｼｯｸE" panose="020B0900000000000000" pitchFamily="50" charset="-128"/>
                <a:ea typeface="HGPｺﾞｼｯｸE" panose="020B0900000000000000" pitchFamily="50" charset="-128"/>
              </a:rPr>
              <a:t>01</a:t>
            </a:r>
            <a:r>
              <a:rPr lang="ja-JP" altLang="en-US" sz="1800" dirty="0">
                <a:solidFill>
                  <a:schemeClr val="tx1"/>
                </a:solidFill>
                <a:latin typeface="HGPｺﾞｼｯｸE" panose="020B0900000000000000" pitchFamily="50" charset="-128"/>
                <a:ea typeface="HGPｺﾞｼｯｸE" panose="020B0900000000000000" pitchFamily="50" charset="-128"/>
              </a:rPr>
              <a:t>日より運航予定</a:t>
            </a:r>
            <a:br>
              <a:rPr lang="en-US" altLang="ja-JP" sz="1800" dirty="0">
                <a:solidFill>
                  <a:schemeClr val="tx1"/>
                </a:solidFill>
                <a:latin typeface="HGPｺﾞｼｯｸE" panose="020B0900000000000000" pitchFamily="50" charset="-128"/>
                <a:ea typeface="HGPｺﾞｼｯｸE" panose="020B0900000000000000" pitchFamily="50" charset="-128"/>
              </a:rPr>
            </a:br>
            <a:r>
              <a:rPr lang="ja-JP" altLang="en-US" sz="1800" dirty="0">
                <a:solidFill>
                  <a:schemeClr val="tx1"/>
                </a:solidFill>
                <a:latin typeface="HGPｺﾞｼｯｸE" panose="020B0900000000000000" pitchFamily="50" charset="-128"/>
                <a:ea typeface="HGPｺﾞｼｯｸE" panose="020B0900000000000000" pitchFamily="50" charset="-128"/>
              </a:rPr>
              <a:t>◆ミャンマーナショナル航空（</a:t>
            </a:r>
            <a:r>
              <a:rPr lang="en-US" altLang="ja-JP" sz="1800" dirty="0">
                <a:solidFill>
                  <a:schemeClr val="tx1"/>
                </a:solidFill>
                <a:latin typeface="HGPｺﾞｼｯｸE" panose="020B0900000000000000" pitchFamily="50" charset="-128"/>
                <a:ea typeface="HGPｺﾞｼｯｸE" panose="020B0900000000000000" pitchFamily="50" charset="-128"/>
              </a:rPr>
              <a:t>UB</a:t>
            </a:r>
            <a:r>
              <a:rPr lang="ja-JP" altLang="en-US" sz="1800" dirty="0">
                <a:solidFill>
                  <a:schemeClr val="tx1"/>
                </a:solidFill>
                <a:latin typeface="HGPｺﾞｼｯｸE" panose="020B0900000000000000" pitchFamily="50" charset="-128"/>
                <a:ea typeface="HGPｺﾞｼｯｸE" panose="020B0900000000000000" pitchFamily="50" charset="-128"/>
              </a:rPr>
              <a:t>）・・</a:t>
            </a:r>
            <a:r>
              <a:rPr lang="en-US" altLang="ja-JP" sz="1800" dirty="0">
                <a:solidFill>
                  <a:schemeClr val="tx1"/>
                </a:solidFill>
                <a:latin typeface="HGPｺﾞｼｯｸE" panose="020B0900000000000000" pitchFamily="50" charset="-128"/>
                <a:ea typeface="HGPｺﾞｼｯｸE" panose="020B0900000000000000" pitchFamily="50" charset="-128"/>
              </a:rPr>
              <a:t>8</a:t>
            </a:r>
            <a:r>
              <a:rPr lang="ja-JP" altLang="en-US" sz="1800" dirty="0">
                <a:solidFill>
                  <a:schemeClr val="tx1"/>
                </a:solidFill>
                <a:latin typeface="HGPｺﾞｼｯｸE" panose="020B0900000000000000" pitchFamily="50" charset="-128"/>
                <a:ea typeface="HGPｺﾞｼｯｸE" panose="020B0900000000000000" pitchFamily="50" charset="-128"/>
              </a:rPr>
              <a:t>月</a:t>
            </a:r>
            <a:r>
              <a:rPr lang="en-US" altLang="ja-JP" sz="1800" dirty="0">
                <a:solidFill>
                  <a:schemeClr val="tx1"/>
                </a:solidFill>
                <a:latin typeface="HGPｺﾞｼｯｸE" panose="020B0900000000000000" pitchFamily="50" charset="-128"/>
                <a:ea typeface="HGPｺﾞｼｯｸE" panose="020B0900000000000000" pitchFamily="50" charset="-128"/>
              </a:rPr>
              <a:t>01</a:t>
            </a:r>
            <a:r>
              <a:rPr lang="ja-JP" altLang="en-US" sz="1800" dirty="0">
                <a:solidFill>
                  <a:schemeClr val="tx1"/>
                </a:solidFill>
                <a:latin typeface="HGPｺﾞｼｯｸE" panose="020B0900000000000000" pitchFamily="50" charset="-128"/>
                <a:ea typeface="HGPｺﾞｼｯｸE" panose="020B0900000000000000" pitchFamily="50" charset="-128"/>
              </a:rPr>
              <a:t>日より運行開始予定</a:t>
            </a:r>
            <a:br>
              <a:rPr lang="en-US" altLang="ja-JP" sz="1800" dirty="0">
                <a:solidFill>
                  <a:schemeClr val="tx1"/>
                </a:solidFill>
                <a:latin typeface="HGPｺﾞｼｯｸE" panose="020B0900000000000000" pitchFamily="50" charset="-128"/>
                <a:ea typeface="HGPｺﾞｼｯｸE" panose="020B0900000000000000" pitchFamily="50" charset="-128"/>
              </a:rPr>
            </a:br>
            <a:br>
              <a:rPr lang="en-US" altLang="ja-JP" sz="1800" dirty="0">
                <a:solidFill>
                  <a:schemeClr val="tx1"/>
                </a:solidFill>
                <a:latin typeface="HGPｺﾞｼｯｸE" panose="020B0900000000000000" pitchFamily="50" charset="-128"/>
                <a:ea typeface="HGPｺﾞｼｯｸE" panose="020B0900000000000000" pitchFamily="50" charset="-128"/>
              </a:rPr>
            </a:br>
            <a:br>
              <a:rPr lang="en-US" altLang="ja-JP" sz="1800" dirty="0">
                <a:solidFill>
                  <a:schemeClr val="tx1"/>
                </a:solidFill>
                <a:latin typeface="HGPｺﾞｼｯｸE" panose="020B0900000000000000" pitchFamily="50" charset="-128"/>
                <a:ea typeface="HGPｺﾞｼｯｸE" panose="020B0900000000000000" pitchFamily="50" charset="-128"/>
              </a:rPr>
            </a:br>
            <a:br>
              <a:rPr lang="en-US" altLang="ja-JP" sz="1800" dirty="0">
                <a:solidFill>
                  <a:schemeClr val="tx1"/>
                </a:solidFill>
                <a:latin typeface="HGPｺﾞｼｯｸE" panose="020B0900000000000000" pitchFamily="50" charset="-128"/>
                <a:ea typeface="HGPｺﾞｼｯｸE" panose="020B0900000000000000" pitchFamily="50" charset="-128"/>
              </a:rPr>
            </a:br>
            <a:br>
              <a:rPr lang="en-US" altLang="ja-JP" sz="2000" dirty="0">
                <a:solidFill>
                  <a:schemeClr val="tx1"/>
                </a:solidFill>
                <a:latin typeface="HGPｺﾞｼｯｸE" panose="020B0900000000000000" pitchFamily="50" charset="-128"/>
                <a:ea typeface="HGPｺﾞｼｯｸE" panose="020B0900000000000000" pitchFamily="50" charset="-128"/>
              </a:rPr>
            </a:br>
            <a:br>
              <a:rPr lang="en-US" altLang="ja-JP" sz="1600" dirty="0">
                <a:solidFill>
                  <a:schemeClr val="tx1"/>
                </a:solidFill>
                <a:latin typeface="HGPｺﾞｼｯｸE" panose="020B0900000000000000" pitchFamily="50" charset="-128"/>
                <a:ea typeface="HGPｺﾞｼｯｸE" panose="020B0900000000000000" pitchFamily="50" charset="-128"/>
              </a:rPr>
            </a:br>
            <a:br>
              <a:rPr lang="en-US" altLang="ja-JP" sz="2000" dirty="0">
                <a:solidFill>
                  <a:schemeClr val="tx1"/>
                </a:solidFill>
                <a:latin typeface="HGPｺﾞｼｯｸE" panose="020B0900000000000000" pitchFamily="50" charset="-128"/>
                <a:ea typeface="HGPｺﾞｼｯｸE" panose="020B0900000000000000" pitchFamily="50" charset="-128"/>
              </a:rPr>
            </a:br>
            <a:endParaRPr kumimoji="1" lang="ja-JP" altLang="en-US" sz="2000" dirty="0"/>
          </a:p>
        </p:txBody>
      </p:sp>
      <p:sp>
        <p:nvSpPr>
          <p:cNvPr id="3" name="コンテンツ プレースホルダー 2"/>
          <p:cNvSpPr>
            <a:spLocks noGrp="1"/>
          </p:cNvSpPr>
          <p:nvPr>
            <p:ph idx="1"/>
          </p:nvPr>
        </p:nvSpPr>
        <p:spPr>
          <a:xfrm>
            <a:off x="621792" y="3108960"/>
            <a:ext cx="10394079" cy="3328416"/>
          </a:xfrm>
        </p:spPr>
        <p:txBody>
          <a:bodyPr>
            <a:normAutofit fontScale="92500" lnSpcReduction="20000"/>
          </a:bodyPr>
          <a:lstStyle/>
          <a:p>
            <a:pPr marL="45720" indent="0">
              <a:buNone/>
            </a:pPr>
            <a:endParaRPr lang="en-US" altLang="ja-JP"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dirty="0">
                <a:solidFill>
                  <a:schemeClr val="tx1"/>
                </a:solidFill>
                <a:latin typeface="HGPｺﾞｼｯｸE" panose="020B0900000000000000" pitchFamily="50" charset="-128"/>
                <a:ea typeface="HGPｺﾞｼｯｸE" panose="020B0900000000000000" pitchFamily="50" charset="-128"/>
              </a:rPr>
              <a:t>●現状のヤンゴン国際空港の対応</a:t>
            </a:r>
            <a:endParaRPr lang="en-US" altLang="ja-JP"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1700" dirty="0">
                <a:solidFill>
                  <a:schemeClr val="tx1"/>
                </a:solidFill>
                <a:latin typeface="HGPｺﾞｼｯｸE" panose="020B0900000000000000" pitchFamily="50" charset="-128"/>
                <a:ea typeface="HGPｺﾞｼｯｸE" panose="020B0900000000000000" pitchFamily="50" charset="-128"/>
              </a:rPr>
              <a:t>◆国際線に関しては、発着陸が</a:t>
            </a:r>
            <a:r>
              <a:rPr lang="en-US" altLang="ja-JP" sz="1700" dirty="0">
                <a:solidFill>
                  <a:schemeClr val="tx1"/>
                </a:solidFill>
                <a:latin typeface="HGPｺﾞｼｯｸE" panose="020B0900000000000000" pitchFamily="50" charset="-128"/>
                <a:ea typeface="HGPｺﾞｼｯｸE" panose="020B0900000000000000" pitchFamily="50" charset="-128"/>
              </a:rPr>
              <a:t>6</a:t>
            </a:r>
            <a:r>
              <a:rPr lang="ja-JP" altLang="en-US" sz="1700" dirty="0">
                <a:solidFill>
                  <a:schemeClr val="tx1"/>
                </a:solidFill>
                <a:latin typeface="HGPｺﾞｼｯｸE" panose="020B0900000000000000" pitchFamily="50" charset="-128"/>
                <a:ea typeface="HGPｺﾞｼｯｸE" panose="020B0900000000000000" pitchFamily="50" charset="-128"/>
              </a:rPr>
              <a:t>月</a:t>
            </a:r>
            <a:r>
              <a:rPr lang="en-US" altLang="ja-JP" sz="1700" dirty="0">
                <a:solidFill>
                  <a:schemeClr val="tx1"/>
                </a:solidFill>
                <a:latin typeface="HGPｺﾞｼｯｸE" panose="020B0900000000000000" pitchFamily="50" charset="-128"/>
                <a:ea typeface="HGPｺﾞｼｯｸE" panose="020B0900000000000000" pitchFamily="50" charset="-128"/>
              </a:rPr>
              <a:t>15</a:t>
            </a:r>
            <a:r>
              <a:rPr lang="ja-JP" altLang="en-US" sz="1700" dirty="0">
                <a:solidFill>
                  <a:schemeClr val="tx1"/>
                </a:solidFill>
                <a:latin typeface="HGPｺﾞｼｯｸE" panose="020B0900000000000000" pitchFamily="50" charset="-128"/>
                <a:ea typeface="HGPｺﾞｼｯｸE" panose="020B0900000000000000" pitchFamily="50" charset="-128"/>
              </a:rPr>
              <a:t>日</a:t>
            </a:r>
            <a:r>
              <a:rPr lang="en-US" altLang="ja-JP" sz="1700" dirty="0">
                <a:solidFill>
                  <a:schemeClr val="tx1"/>
                </a:solidFill>
                <a:latin typeface="HGPｺﾞｼｯｸE" panose="020B0900000000000000" pitchFamily="50" charset="-128"/>
                <a:ea typeface="HGPｺﾞｼｯｸE" panose="020B0900000000000000" pitchFamily="50" charset="-128"/>
              </a:rPr>
              <a:t>23</a:t>
            </a:r>
            <a:r>
              <a:rPr lang="ja-JP" altLang="en-US" sz="1700" dirty="0">
                <a:solidFill>
                  <a:schemeClr val="tx1"/>
                </a:solidFill>
                <a:latin typeface="HGPｺﾞｼｯｸE" panose="020B0900000000000000" pitchFamily="50" charset="-128"/>
                <a:ea typeface="HGPｺﾞｼｯｸE" panose="020B0900000000000000" pitchFamily="50" charset="-128"/>
              </a:rPr>
              <a:t>時</a:t>
            </a:r>
            <a:r>
              <a:rPr lang="en-US" altLang="ja-JP" sz="1700" dirty="0">
                <a:solidFill>
                  <a:schemeClr val="tx1"/>
                </a:solidFill>
                <a:latin typeface="HGPｺﾞｼｯｸE" panose="020B0900000000000000" pitchFamily="50" charset="-128"/>
                <a:ea typeface="HGPｺﾞｼｯｸE" panose="020B0900000000000000" pitchFamily="50" charset="-128"/>
              </a:rPr>
              <a:t>59</a:t>
            </a:r>
            <a:r>
              <a:rPr lang="ja-JP" altLang="en-US" sz="1700" dirty="0">
                <a:solidFill>
                  <a:schemeClr val="tx1"/>
                </a:solidFill>
                <a:latin typeface="HGPｺﾞｼｯｸE" panose="020B0900000000000000" pitchFamily="50" charset="-128"/>
                <a:ea typeface="HGPｺﾞｼｯｸE" panose="020B0900000000000000" pitchFamily="50" charset="-128"/>
              </a:rPr>
              <a:t>分まで禁止されているため、現在国際線ターミナルは閉鎖中</a:t>
            </a:r>
            <a:endParaRPr lang="en-US" altLang="ja-JP" sz="17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1700" dirty="0">
                <a:solidFill>
                  <a:schemeClr val="tx1"/>
                </a:solidFill>
                <a:latin typeface="HGPｺﾞｼｯｸE" panose="020B0900000000000000" pitchFamily="50" charset="-128"/>
                <a:ea typeface="HGPｺﾞｼｯｸE" panose="020B0900000000000000" pitchFamily="50" charset="-128"/>
              </a:rPr>
              <a:t>◆現在、国内線に関しては以下の対応が義務付けられておりますので、ご注意ください</a:t>
            </a:r>
            <a:endParaRPr lang="en-US" altLang="ja-JP" sz="17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1700" dirty="0">
                <a:solidFill>
                  <a:schemeClr val="tx1"/>
                </a:solidFill>
                <a:latin typeface="HGPｺﾞｼｯｸE" panose="020B0900000000000000" pitchFamily="50" charset="-128"/>
                <a:ea typeface="HGPｺﾞｼｯｸE" panose="020B0900000000000000" pitchFamily="50" charset="-128"/>
              </a:rPr>
              <a:t>①マスク着用の義務</a:t>
            </a:r>
            <a:endParaRPr lang="en-US" altLang="ja-JP" sz="17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1700" dirty="0">
                <a:solidFill>
                  <a:schemeClr val="tx1"/>
                </a:solidFill>
                <a:latin typeface="HGPｺﾞｼｯｸE" panose="020B0900000000000000" pitchFamily="50" charset="-128"/>
                <a:ea typeface="HGPｺﾞｼｯｸE" panose="020B0900000000000000" pitchFamily="50" charset="-128"/>
              </a:rPr>
              <a:t>②空港ターミナル立ち入りの際、体温検査有り、</a:t>
            </a:r>
            <a:r>
              <a:rPr lang="en-US" altLang="ja-JP" sz="1700" dirty="0">
                <a:solidFill>
                  <a:schemeClr val="tx1"/>
                </a:solidFill>
                <a:latin typeface="HGPｺﾞｼｯｸE" panose="020B0900000000000000" pitchFamily="50" charset="-128"/>
                <a:ea typeface="HGPｺﾞｼｯｸE" panose="020B0900000000000000" pitchFamily="50" charset="-128"/>
              </a:rPr>
              <a:t>37.5</a:t>
            </a:r>
            <a:r>
              <a:rPr lang="ja-JP" altLang="en-US" sz="1700" dirty="0">
                <a:solidFill>
                  <a:schemeClr val="tx1"/>
                </a:solidFill>
                <a:latin typeface="HGPｺﾞｼｯｸE" panose="020B0900000000000000" pitchFamily="50" charset="-128"/>
                <a:ea typeface="HGPｺﾞｼｯｸE" panose="020B0900000000000000" pitchFamily="50" charset="-128"/>
              </a:rPr>
              <a:t>度以上の場合は</a:t>
            </a:r>
            <a:r>
              <a:rPr lang="ja-JP" altLang="en-US" sz="1900" dirty="0">
                <a:solidFill>
                  <a:schemeClr val="tx1"/>
                </a:solidFill>
                <a:latin typeface="HGPｺﾞｼｯｸE" panose="020B0900000000000000" pitchFamily="50" charset="-128"/>
                <a:ea typeface="HGPｺﾞｼｯｸE" panose="020B0900000000000000" pitchFamily="50" charset="-128"/>
              </a:rPr>
              <a:t>ターミナル</a:t>
            </a:r>
            <a:r>
              <a:rPr lang="ja-JP" altLang="en-US" sz="1700" dirty="0">
                <a:solidFill>
                  <a:schemeClr val="tx1"/>
                </a:solidFill>
                <a:latin typeface="HGPｺﾞｼｯｸE" panose="020B0900000000000000" pitchFamily="50" charset="-128"/>
                <a:ea typeface="HGPｺﾞｼｯｸE" panose="020B0900000000000000" pitchFamily="50" charset="-128"/>
              </a:rPr>
              <a:t>立ち入りが不可となります</a:t>
            </a:r>
            <a:endParaRPr lang="en-US" altLang="ja-JP" sz="17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1700" dirty="0">
                <a:solidFill>
                  <a:schemeClr val="tx1"/>
                </a:solidFill>
                <a:latin typeface="HGPｺﾞｼｯｸE" panose="020B0900000000000000" pitchFamily="50" charset="-128"/>
                <a:ea typeface="HGPｺﾞｼｯｸE" panose="020B0900000000000000" pitchFamily="50" charset="-128"/>
              </a:rPr>
              <a:t>③航空券、パスポート所持者のみ、空港ターミナル立ち入り可</a:t>
            </a:r>
            <a:endParaRPr lang="en-US" altLang="ja-JP" sz="17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1700" dirty="0">
                <a:solidFill>
                  <a:schemeClr val="tx1"/>
                </a:solidFill>
                <a:latin typeface="HGPｺﾞｼｯｸE" panose="020B0900000000000000" pitchFamily="50" charset="-128"/>
                <a:ea typeface="HGPｺﾞｼｯｸE" panose="020B0900000000000000" pitchFamily="50" charset="-128"/>
              </a:rPr>
              <a:t>④空港内では、社会的距離（ソーシャルディスタンス）</a:t>
            </a:r>
            <a:r>
              <a:rPr lang="en-US" altLang="ja-JP" sz="1700" dirty="0">
                <a:solidFill>
                  <a:schemeClr val="tx1"/>
                </a:solidFill>
                <a:latin typeface="HGPｺﾞｼｯｸE" panose="020B0900000000000000" pitchFamily="50" charset="-128"/>
                <a:ea typeface="HGPｺﾞｼｯｸE" panose="020B0900000000000000" pitchFamily="50" charset="-128"/>
              </a:rPr>
              <a:t>1m</a:t>
            </a:r>
            <a:r>
              <a:rPr lang="ja-JP" altLang="en-US" sz="1700" dirty="0">
                <a:solidFill>
                  <a:schemeClr val="tx1"/>
                </a:solidFill>
                <a:latin typeface="HGPｺﾞｼｯｸE" panose="020B0900000000000000" pitchFamily="50" charset="-128"/>
                <a:ea typeface="HGPｺﾞｼｯｸE" panose="020B0900000000000000" pitchFamily="50" charset="-128"/>
              </a:rPr>
              <a:t>確保の義務付け</a:t>
            </a:r>
            <a:endParaRPr lang="en-US" altLang="ja-JP" sz="17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1700" dirty="0">
                <a:solidFill>
                  <a:schemeClr val="tx1"/>
                </a:solidFill>
                <a:latin typeface="HGPｺﾞｼｯｸE" panose="020B0900000000000000" pitchFamily="50" charset="-128"/>
                <a:ea typeface="HGPｺﾞｼｯｸE" panose="020B0900000000000000" pitchFamily="50" charset="-128"/>
              </a:rPr>
              <a:t>⑤空港内数か所に消毒剤を設置。搭乗前に手洗い、消毒の促進</a:t>
            </a:r>
            <a:br>
              <a:rPr lang="en-US" altLang="ja-JP" sz="1400" dirty="0">
                <a:solidFill>
                  <a:schemeClr val="tx1"/>
                </a:solidFill>
                <a:latin typeface="HGPｺﾞｼｯｸE" panose="020B0900000000000000" pitchFamily="50" charset="-128"/>
                <a:ea typeface="HGPｺﾞｼｯｸE" panose="020B0900000000000000" pitchFamily="50" charset="-128"/>
              </a:rPr>
            </a:br>
            <a:endParaRPr kumimoji="1" lang="ja-JP" altLang="en-US"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7680" y="2816352"/>
            <a:ext cx="11399520" cy="585216"/>
          </a:xfrm>
        </p:spPr>
        <p:txBody>
          <a:bodyPr>
            <a:normAutofit fontScale="90000"/>
          </a:bodyPr>
          <a:lstStyle/>
          <a:p>
            <a:br>
              <a:rPr lang="en-US" altLang="ja-JP" sz="2000" dirty="0">
                <a:solidFill>
                  <a:schemeClr val="tx1"/>
                </a:solidFill>
                <a:latin typeface="HGPｺﾞｼｯｸE" panose="020B0900000000000000" pitchFamily="50" charset="-128"/>
                <a:ea typeface="HGPｺﾞｼｯｸE" panose="020B0900000000000000" pitchFamily="50" charset="-128"/>
              </a:rPr>
            </a:br>
            <a:br>
              <a:rPr lang="en-US" altLang="ja-JP" sz="2000" dirty="0">
                <a:solidFill>
                  <a:schemeClr val="tx1"/>
                </a:solidFill>
                <a:latin typeface="HGPｺﾞｼｯｸE" panose="020B0900000000000000" pitchFamily="50" charset="-128"/>
                <a:ea typeface="HGPｺﾞｼｯｸE" panose="020B0900000000000000" pitchFamily="50" charset="-128"/>
              </a:rPr>
            </a:br>
            <a:r>
              <a:rPr lang="ja-JP" altLang="en-US" sz="2200" dirty="0">
                <a:solidFill>
                  <a:schemeClr val="tx1"/>
                </a:solidFill>
                <a:latin typeface="HGPｺﾞｼｯｸE" panose="020B0900000000000000" pitchFamily="50" charset="-128"/>
                <a:ea typeface="HGPｺﾞｼｯｸE" panose="020B0900000000000000" pitchFamily="50" charset="-128"/>
              </a:rPr>
              <a:t>●現地ホテル最新情報</a:t>
            </a:r>
            <a:br>
              <a:rPr lang="en-US" altLang="ja-JP" sz="2200" dirty="0">
                <a:solidFill>
                  <a:schemeClr val="tx1"/>
                </a:solidFill>
                <a:latin typeface="HGPｺﾞｼｯｸE" panose="020B0900000000000000" pitchFamily="50" charset="-128"/>
                <a:ea typeface="HGPｺﾞｼｯｸE" panose="020B0900000000000000" pitchFamily="50" charset="-128"/>
              </a:rPr>
            </a:br>
            <a:br>
              <a:rPr lang="en-US" altLang="ja-JP" sz="2000" dirty="0">
                <a:solidFill>
                  <a:schemeClr val="tx1"/>
                </a:solidFill>
                <a:latin typeface="HGPｺﾞｼｯｸE" panose="020B0900000000000000" pitchFamily="50" charset="-128"/>
                <a:ea typeface="HGPｺﾞｼｯｸE" panose="020B0900000000000000" pitchFamily="50" charset="-128"/>
              </a:rPr>
            </a:br>
            <a:r>
              <a:rPr lang="ja-JP" altLang="en-US" sz="1600" dirty="0">
                <a:solidFill>
                  <a:schemeClr val="tx1"/>
                </a:solidFill>
                <a:latin typeface="HGPｺﾞｼｯｸE" panose="020B0900000000000000" pitchFamily="50" charset="-128"/>
                <a:ea typeface="HGPｺﾞｼｯｸE" panose="020B0900000000000000" pitchFamily="50" charset="-128"/>
              </a:rPr>
              <a:t>◆</a:t>
            </a:r>
            <a:r>
              <a:rPr lang="en-US" altLang="ja-JP" sz="1600" dirty="0">
                <a:solidFill>
                  <a:schemeClr val="tx1"/>
                </a:solidFill>
                <a:latin typeface="HGPｺﾞｼｯｸE" panose="020B0900000000000000" pitchFamily="50" charset="-128"/>
                <a:ea typeface="HGPｺﾞｼｯｸE" panose="020B0900000000000000" pitchFamily="50" charset="-128"/>
              </a:rPr>
              <a:t>Summit Parkview Hotel</a:t>
            </a:r>
            <a:r>
              <a:rPr lang="ja-JP" altLang="en-US" sz="1600" dirty="0">
                <a:solidFill>
                  <a:schemeClr val="tx1"/>
                </a:solidFill>
                <a:latin typeface="HGPｺﾞｼｯｸE" panose="020B0900000000000000" pitchFamily="50" charset="-128"/>
                <a:ea typeface="HGPｺﾞｼｯｸE" panose="020B0900000000000000" pitchFamily="50" charset="-128"/>
              </a:rPr>
              <a:t>　　　　　　　　　　　　　　</a:t>
            </a:r>
            <a:br>
              <a:rPr lang="en-US" altLang="ja-JP" sz="1600" dirty="0">
                <a:solidFill>
                  <a:schemeClr val="tx1"/>
                </a:solidFill>
                <a:latin typeface="HGPｺﾞｼｯｸE" panose="020B0900000000000000" pitchFamily="50" charset="-128"/>
                <a:ea typeface="HGPｺﾞｼｯｸE" panose="020B0900000000000000" pitchFamily="50" charset="-128"/>
              </a:rPr>
            </a:br>
            <a:r>
              <a:rPr lang="en-US" altLang="ja-JP" sz="1600" dirty="0">
                <a:solidFill>
                  <a:schemeClr val="tx1"/>
                </a:solidFill>
                <a:latin typeface="HGPｺﾞｼｯｸE" panose="020B0900000000000000" pitchFamily="50" charset="-128"/>
                <a:ea typeface="HGPｺﾞｼｯｸE" panose="020B0900000000000000" pitchFamily="50" charset="-128"/>
              </a:rPr>
              <a:t>  </a:t>
            </a:r>
            <a:r>
              <a:rPr lang="ja-JP" altLang="en-US" sz="1600" dirty="0">
                <a:solidFill>
                  <a:schemeClr val="tx1"/>
                </a:solidFill>
                <a:latin typeface="HGPｺﾞｼｯｸE" panose="020B0900000000000000" pitchFamily="50" charset="-128"/>
                <a:ea typeface="HGPｺﾞｼｯｸE" panose="020B0900000000000000" pitchFamily="50" charset="-128"/>
              </a:rPr>
              <a:t>現在、休館中。現在の最新情報では</a:t>
            </a:r>
            <a:r>
              <a:rPr lang="ja-JP" altLang="en-US" sz="1600" dirty="0" smtClean="0">
                <a:solidFill>
                  <a:schemeClr val="tx1"/>
                </a:solidFill>
                <a:latin typeface="HGPｺﾞｼｯｸE" panose="020B0900000000000000" pitchFamily="50" charset="-128"/>
                <a:ea typeface="HGPｺﾞｼｯｸE" panose="020B0900000000000000" pitchFamily="50" charset="-128"/>
              </a:rPr>
              <a:t>、</a:t>
            </a:r>
            <a:r>
              <a:rPr lang="en-US" altLang="ja-JP" sz="1600" dirty="0" smtClean="0">
                <a:solidFill>
                  <a:schemeClr val="tx1"/>
                </a:solidFill>
                <a:latin typeface="HGPｺﾞｼｯｸE" panose="020B0900000000000000" pitchFamily="50" charset="-128"/>
                <a:ea typeface="HGPｺﾞｼｯｸE" panose="020B0900000000000000" pitchFamily="50" charset="-128"/>
              </a:rPr>
              <a:t>08</a:t>
            </a:r>
            <a:r>
              <a:rPr lang="ja-JP" altLang="en-US" sz="1600" dirty="0" smtClean="0">
                <a:solidFill>
                  <a:schemeClr val="tx1"/>
                </a:solidFill>
                <a:latin typeface="HGPｺﾞｼｯｸE" panose="020B0900000000000000" pitchFamily="50" charset="-128"/>
                <a:ea typeface="HGPｺﾞｼｯｸE" panose="020B0900000000000000" pitchFamily="50" charset="-128"/>
              </a:rPr>
              <a:t>月中</a:t>
            </a:r>
            <a:r>
              <a:rPr lang="ja-JP" altLang="en-US" sz="1600" dirty="0">
                <a:solidFill>
                  <a:schemeClr val="tx1"/>
                </a:solidFill>
                <a:latin typeface="HGPｺﾞｼｯｸE" panose="020B0900000000000000" pitchFamily="50" charset="-128"/>
                <a:ea typeface="HGPｺﾞｼｯｸE" panose="020B0900000000000000" pitchFamily="50" charset="-128"/>
              </a:rPr>
              <a:t>に再オープン</a:t>
            </a:r>
            <a:r>
              <a:rPr lang="ja-JP" altLang="en-US" sz="1600" dirty="0" smtClean="0">
                <a:solidFill>
                  <a:schemeClr val="tx1"/>
                </a:solidFill>
                <a:latin typeface="HGPｺﾞｼｯｸE" panose="020B0900000000000000" pitchFamily="50" charset="-128"/>
                <a:ea typeface="HGPｺﾞｼｯｸE" panose="020B0900000000000000" pitchFamily="50" charset="-128"/>
              </a:rPr>
              <a:t>予定</a:t>
            </a:r>
            <a:br>
              <a:rPr lang="en-US" altLang="ja-JP" sz="1600" dirty="0">
                <a:solidFill>
                  <a:schemeClr val="tx1"/>
                </a:solidFill>
                <a:latin typeface="HGPｺﾞｼｯｸE" panose="020B0900000000000000" pitchFamily="50" charset="-128"/>
                <a:ea typeface="HGPｺﾞｼｯｸE" panose="020B0900000000000000" pitchFamily="50" charset="-128"/>
              </a:rPr>
            </a:br>
            <a:r>
              <a:rPr lang="ja-JP" altLang="en-US" sz="1600" dirty="0">
                <a:solidFill>
                  <a:schemeClr val="tx1"/>
                </a:solidFill>
                <a:latin typeface="HGPｺﾞｼｯｸE" panose="020B0900000000000000" pitchFamily="50" charset="-128"/>
                <a:ea typeface="HGPｺﾞｼｯｸE" panose="020B0900000000000000" pitchFamily="50" charset="-128"/>
              </a:rPr>
              <a:t>　　　　　　　　　 　</a:t>
            </a:r>
            <a:br>
              <a:rPr lang="en-US" altLang="ja-JP" sz="1600" dirty="0">
                <a:solidFill>
                  <a:schemeClr val="tx1"/>
                </a:solidFill>
                <a:latin typeface="HGPｺﾞｼｯｸE" panose="020B0900000000000000" pitchFamily="50" charset="-128"/>
                <a:ea typeface="HGPｺﾞｼｯｸE" panose="020B0900000000000000" pitchFamily="50" charset="-128"/>
              </a:rPr>
            </a:br>
            <a:r>
              <a:rPr lang="ja-JP" altLang="en-US" sz="1600" dirty="0">
                <a:solidFill>
                  <a:schemeClr val="tx1"/>
                </a:solidFill>
                <a:latin typeface="HGPｺﾞｼｯｸE" panose="020B0900000000000000" pitchFamily="50" charset="-128"/>
                <a:ea typeface="HGPｺﾞｼｯｸE" panose="020B0900000000000000" pitchFamily="50" charset="-128"/>
              </a:rPr>
              <a:t>◆</a:t>
            </a:r>
            <a:r>
              <a:rPr lang="en-US" altLang="ja-JP" sz="1600" dirty="0">
                <a:solidFill>
                  <a:schemeClr val="tx1"/>
                </a:solidFill>
                <a:latin typeface="HGPｺﾞｼｯｸE" panose="020B0900000000000000" pitchFamily="50" charset="-128"/>
                <a:ea typeface="HGPｺﾞｼｯｸE" panose="020B0900000000000000" pitchFamily="50" charset="-128"/>
              </a:rPr>
              <a:t>Park Royal Hotel </a:t>
            </a:r>
            <a:r>
              <a:rPr lang="ja-JP" altLang="en-US" sz="1600" dirty="0">
                <a:solidFill>
                  <a:schemeClr val="tx1"/>
                </a:solidFill>
                <a:latin typeface="HGPｺﾞｼｯｸE" panose="020B0900000000000000" pitchFamily="50" charset="-128"/>
                <a:ea typeface="HGPｺﾞｼｯｸE" panose="020B0900000000000000" pitchFamily="50" charset="-128"/>
              </a:rPr>
              <a:t>　　　　　　　　　　　　　　　</a:t>
            </a:r>
            <a:br>
              <a:rPr lang="en-US" altLang="ja-JP" sz="1600" dirty="0">
                <a:solidFill>
                  <a:schemeClr val="tx1"/>
                </a:solidFill>
                <a:latin typeface="HGPｺﾞｼｯｸE" panose="020B0900000000000000" pitchFamily="50" charset="-128"/>
                <a:ea typeface="HGPｺﾞｼｯｸE" panose="020B0900000000000000" pitchFamily="50" charset="-128"/>
              </a:rPr>
            </a:br>
            <a:r>
              <a:rPr lang="en-US" altLang="ja-JP" sz="1600" dirty="0">
                <a:solidFill>
                  <a:schemeClr val="tx1"/>
                </a:solidFill>
                <a:latin typeface="HGPｺﾞｼｯｸE" panose="020B0900000000000000" pitchFamily="50" charset="-128"/>
                <a:ea typeface="HGPｺﾞｼｯｸE" panose="020B0900000000000000" pitchFamily="50" charset="-128"/>
              </a:rPr>
              <a:t>  </a:t>
            </a:r>
            <a:r>
              <a:rPr lang="ja-JP" altLang="en-US" sz="1600" dirty="0" smtClean="0">
                <a:solidFill>
                  <a:schemeClr val="tx1"/>
                </a:solidFill>
                <a:latin typeface="HGPｺﾞｼｯｸE" panose="020B0900000000000000" pitchFamily="50" charset="-128"/>
                <a:ea typeface="HGPｺﾞｼｯｸE" panose="020B0900000000000000" pitchFamily="50" charset="-128"/>
              </a:rPr>
              <a:t>営業中。ご宿泊希望者は</a:t>
            </a:r>
            <a:r>
              <a:rPr lang="en-US" altLang="ja-JP" sz="1600" dirty="0" smtClean="0">
                <a:solidFill>
                  <a:schemeClr val="tx1"/>
                </a:solidFill>
                <a:latin typeface="HGPｺﾞｼｯｸE" panose="020B0900000000000000" pitchFamily="50" charset="-128"/>
                <a:ea typeface="HGPｺﾞｼｯｸE" panose="020B0900000000000000" pitchFamily="50" charset="-128"/>
              </a:rPr>
              <a:t>48</a:t>
            </a:r>
            <a:r>
              <a:rPr lang="ja-JP" altLang="en-US" sz="1600" dirty="0" smtClean="0">
                <a:solidFill>
                  <a:schemeClr val="tx1"/>
                </a:solidFill>
                <a:latin typeface="HGPｺﾞｼｯｸE" panose="020B0900000000000000" pitchFamily="50" charset="-128"/>
                <a:ea typeface="HGPｺﾞｼｯｸE" panose="020B0900000000000000" pitchFamily="50" charset="-128"/>
              </a:rPr>
              <a:t>時間以内に発行された陰性証明書が必要。事前予約必須、</a:t>
            </a:r>
            <a:r>
              <a:rPr lang="en-US" altLang="ja-JP" sz="1600" dirty="0" smtClean="0">
                <a:solidFill>
                  <a:schemeClr val="tx1"/>
                </a:solidFill>
                <a:latin typeface="HGPｺﾞｼｯｸE" panose="020B0900000000000000" pitchFamily="50" charset="-128"/>
                <a:ea typeface="HGPｺﾞｼｯｸE" panose="020B0900000000000000" pitchFamily="50" charset="-128"/>
              </a:rPr>
              <a:t>37.8</a:t>
            </a:r>
            <a:r>
              <a:rPr lang="ja-JP" altLang="en-US" sz="1600" dirty="0" smtClean="0">
                <a:solidFill>
                  <a:schemeClr val="tx1"/>
                </a:solidFill>
                <a:latin typeface="HGPｺﾞｼｯｸE" panose="020B0900000000000000" pitchFamily="50" charset="-128"/>
                <a:ea typeface="HGPｺﾞｼｯｸE" panose="020B0900000000000000" pitchFamily="50" charset="-128"/>
              </a:rPr>
              <a:t>度以上のお客様は宿泊不可となります。</a:t>
            </a:r>
            <a:br>
              <a:rPr lang="en-US" altLang="ja-JP" sz="1600" dirty="0">
                <a:solidFill>
                  <a:schemeClr val="tx1"/>
                </a:solidFill>
                <a:latin typeface="HGPｺﾞｼｯｸE" panose="020B0900000000000000" pitchFamily="50" charset="-128"/>
                <a:ea typeface="HGPｺﾞｼｯｸE" panose="020B0900000000000000" pitchFamily="50" charset="-128"/>
              </a:rPr>
            </a:br>
            <a:r>
              <a:rPr lang="ja-JP" altLang="en-US" sz="1600" dirty="0">
                <a:solidFill>
                  <a:schemeClr val="tx1"/>
                </a:solidFill>
                <a:latin typeface="HGPｺﾞｼｯｸE" panose="020B0900000000000000" pitchFamily="50" charset="-128"/>
                <a:ea typeface="HGPｺﾞｼｯｸE" panose="020B0900000000000000" pitchFamily="50" charset="-128"/>
              </a:rPr>
              <a:t>　　　　　　　　　　　　 </a:t>
            </a:r>
            <a:br>
              <a:rPr lang="en-US" altLang="ja-JP" sz="1600" dirty="0">
                <a:solidFill>
                  <a:schemeClr val="tx1"/>
                </a:solidFill>
                <a:latin typeface="HGPｺﾞｼｯｸE" panose="020B0900000000000000" pitchFamily="50" charset="-128"/>
                <a:ea typeface="HGPｺﾞｼｯｸE" panose="020B0900000000000000" pitchFamily="50" charset="-128"/>
              </a:rPr>
            </a:br>
            <a:r>
              <a:rPr lang="ja-JP" altLang="en-US" sz="1600" dirty="0">
                <a:solidFill>
                  <a:schemeClr val="tx1"/>
                </a:solidFill>
                <a:latin typeface="HGPｺﾞｼｯｸE" panose="020B0900000000000000" pitchFamily="50" charset="-128"/>
                <a:ea typeface="HGPｺﾞｼｯｸE" panose="020B0900000000000000" pitchFamily="50" charset="-128"/>
              </a:rPr>
              <a:t>◆</a:t>
            </a:r>
            <a:r>
              <a:rPr lang="en-US" altLang="ja-JP" sz="1600" dirty="0" err="1">
                <a:solidFill>
                  <a:schemeClr val="tx1"/>
                </a:solidFill>
                <a:latin typeface="HGPｺﾞｼｯｸE" panose="020B0900000000000000" pitchFamily="50" charset="-128"/>
                <a:ea typeface="HGPｺﾞｼｯｸE" panose="020B0900000000000000" pitchFamily="50" charset="-128"/>
              </a:rPr>
              <a:t>Lotte</a:t>
            </a:r>
            <a:r>
              <a:rPr lang="en-US" altLang="ja-JP" sz="1600" dirty="0">
                <a:solidFill>
                  <a:schemeClr val="tx1"/>
                </a:solidFill>
                <a:latin typeface="HGPｺﾞｼｯｸE" panose="020B0900000000000000" pitchFamily="50" charset="-128"/>
                <a:ea typeface="HGPｺﾞｼｯｸE" panose="020B0900000000000000" pitchFamily="50" charset="-128"/>
              </a:rPr>
              <a:t> Hotel Yangon</a:t>
            </a:r>
            <a:br>
              <a:rPr lang="en-US" altLang="ja-JP" sz="1600" dirty="0">
                <a:solidFill>
                  <a:schemeClr val="tx1"/>
                </a:solidFill>
                <a:latin typeface="HGPｺﾞｼｯｸE" panose="020B0900000000000000" pitchFamily="50" charset="-128"/>
                <a:ea typeface="HGPｺﾞｼｯｸE" panose="020B0900000000000000" pitchFamily="50" charset="-128"/>
              </a:rPr>
            </a:br>
            <a:r>
              <a:rPr lang="en-US" altLang="ja-JP" sz="1600" dirty="0">
                <a:solidFill>
                  <a:schemeClr val="tx1"/>
                </a:solidFill>
                <a:latin typeface="HGPｺﾞｼｯｸE" panose="020B0900000000000000" pitchFamily="50" charset="-128"/>
                <a:ea typeface="HGPｺﾞｼｯｸE" panose="020B0900000000000000" pitchFamily="50" charset="-128"/>
              </a:rPr>
              <a:t>  </a:t>
            </a:r>
            <a:r>
              <a:rPr lang="ja-JP" altLang="en-US" sz="1600" dirty="0">
                <a:solidFill>
                  <a:schemeClr val="tx1"/>
                </a:solidFill>
                <a:latin typeface="HGPｺﾞｼｯｸE" panose="020B0900000000000000" pitchFamily="50" charset="-128"/>
                <a:ea typeface="HGPｺﾞｼｯｸE" panose="020B0900000000000000" pitchFamily="50" charset="-128"/>
              </a:rPr>
              <a:t>現在、営業中。宿泊のお客様は</a:t>
            </a:r>
            <a:r>
              <a:rPr lang="en-US" altLang="ja-JP" sz="1600" dirty="0">
                <a:solidFill>
                  <a:schemeClr val="tx1"/>
                </a:solidFill>
                <a:latin typeface="HGPｺﾞｼｯｸE" panose="020B0900000000000000" pitchFamily="50" charset="-128"/>
                <a:ea typeface="HGPｺﾞｼｯｸE" panose="020B0900000000000000" pitchFamily="50" charset="-128"/>
              </a:rPr>
              <a:t>24</a:t>
            </a:r>
            <a:r>
              <a:rPr lang="ja-JP" altLang="en-US" sz="1600" dirty="0">
                <a:solidFill>
                  <a:schemeClr val="tx1"/>
                </a:solidFill>
                <a:latin typeface="HGPｺﾞｼｯｸE" panose="020B0900000000000000" pitchFamily="50" charset="-128"/>
                <a:ea typeface="HGPｺﾞｼｯｸE" panose="020B0900000000000000" pitchFamily="50" charset="-128"/>
              </a:rPr>
              <a:t>時間以内に発行された健康証明書が必要</a:t>
            </a:r>
            <a:r>
              <a:rPr lang="ja-JP" altLang="en-US" sz="1600" dirty="0" smtClean="0">
                <a:solidFill>
                  <a:schemeClr val="tx1"/>
                </a:solidFill>
                <a:latin typeface="HGPｺﾞｼｯｸE" panose="020B0900000000000000" pitchFamily="50" charset="-128"/>
                <a:ea typeface="HGPｺﾞｼｯｸE" panose="020B0900000000000000" pitchFamily="50" charset="-128"/>
              </a:rPr>
              <a:t>。事前予約必須、</a:t>
            </a:r>
            <a:r>
              <a:rPr lang="en-US" altLang="ja-JP" sz="1600" dirty="0" smtClean="0">
                <a:solidFill>
                  <a:schemeClr val="tx1"/>
                </a:solidFill>
                <a:latin typeface="HGPｺﾞｼｯｸE" panose="020B0900000000000000" pitchFamily="50" charset="-128"/>
                <a:ea typeface="HGPｺﾞｼｯｸE" panose="020B0900000000000000" pitchFamily="50" charset="-128"/>
              </a:rPr>
              <a:t>37.8</a:t>
            </a:r>
            <a:r>
              <a:rPr lang="ja-JP" altLang="en-US" sz="1600" dirty="0" smtClean="0">
                <a:solidFill>
                  <a:schemeClr val="tx1"/>
                </a:solidFill>
                <a:latin typeface="HGPｺﾞｼｯｸE" panose="020B0900000000000000" pitchFamily="50" charset="-128"/>
                <a:ea typeface="HGPｺﾞｼｯｸE" panose="020B0900000000000000" pitchFamily="50" charset="-128"/>
              </a:rPr>
              <a:t>度以上のお客様は宿泊不可となります。</a:t>
            </a:r>
            <a:r>
              <a:rPr lang="ja-JP" altLang="en-US" sz="1600" dirty="0">
                <a:solidFill>
                  <a:schemeClr val="tx1"/>
                </a:solidFill>
                <a:latin typeface="HGPｺﾞｼｯｸE" panose="020B0900000000000000" pitchFamily="50" charset="-128"/>
                <a:ea typeface="HGPｺﾞｼｯｸE" panose="020B0900000000000000" pitchFamily="50" charset="-128"/>
              </a:rPr>
              <a:t>　</a:t>
            </a:r>
            <a:br>
              <a:rPr lang="en-US" altLang="ja-JP" sz="1600" dirty="0">
                <a:solidFill>
                  <a:schemeClr val="tx1"/>
                </a:solidFill>
                <a:latin typeface="HGPｺﾞｼｯｸE" panose="020B0900000000000000" pitchFamily="50" charset="-128"/>
                <a:ea typeface="HGPｺﾞｼｯｸE" panose="020B0900000000000000" pitchFamily="50" charset="-128"/>
              </a:rPr>
            </a:br>
            <a:r>
              <a:rPr lang="ja-JP" altLang="en-US" sz="1600" dirty="0">
                <a:solidFill>
                  <a:schemeClr val="tx1"/>
                </a:solidFill>
                <a:latin typeface="HGPｺﾞｼｯｸE" panose="020B0900000000000000" pitchFamily="50" charset="-128"/>
                <a:ea typeface="HGPｺﾞｼｯｸE" panose="020B0900000000000000" pitchFamily="50" charset="-128"/>
              </a:rPr>
              <a:t>　　　　　　　　　　　　</a:t>
            </a:r>
            <a:br>
              <a:rPr lang="en-US" altLang="ja-JP" sz="1600" dirty="0">
                <a:solidFill>
                  <a:schemeClr val="tx1"/>
                </a:solidFill>
                <a:latin typeface="HGPｺﾞｼｯｸE" panose="020B0900000000000000" pitchFamily="50" charset="-128"/>
                <a:ea typeface="HGPｺﾞｼｯｸE" panose="020B0900000000000000" pitchFamily="50" charset="-128"/>
              </a:rPr>
            </a:br>
            <a:r>
              <a:rPr lang="ja-JP" altLang="en-US" sz="1600" dirty="0">
                <a:solidFill>
                  <a:schemeClr val="tx1"/>
                </a:solidFill>
                <a:latin typeface="HGPｺﾞｼｯｸE" panose="020B0900000000000000" pitchFamily="50" charset="-128"/>
                <a:ea typeface="HGPｺﾞｼｯｸE" panose="020B0900000000000000" pitchFamily="50" charset="-128"/>
              </a:rPr>
              <a:t>◆</a:t>
            </a:r>
            <a:r>
              <a:rPr lang="en-US" altLang="ja-JP" sz="1600" dirty="0">
                <a:solidFill>
                  <a:schemeClr val="tx1"/>
                </a:solidFill>
                <a:latin typeface="HGPｺﾞｼｯｸE" panose="020B0900000000000000" pitchFamily="50" charset="-128"/>
                <a:ea typeface="HGPｺﾞｼｯｸE" panose="020B0900000000000000" pitchFamily="50" charset="-128"/>
              </a:rPr>
              <a:t>Sedona Hotel</a:t>
            </a:r>
            <a:br>
              <a:rPr lang="en-US" altLang="ja-JP" sz="1600" dirty="0">
                <a:solidFill>
                  <a:schemeClr val="tx1"/>
                </a:solidFill>
                <a:latin typeface="HGPｺﾞｼｯｸE" panose="020B0900000000000000" pitchFamily="50" charset="-128"/>
                <a:ea typeface="HGPｺﾞｼｯｸE" panose="020B0900000000000000" pitchFamily="50" charset="-128"/>
              </a:rPr>
            </a:br>
            <a:r>
              <a:rPr lang="ja-JP" altLang="en-US" sz="1600" dirty="0">
                <a:solidFill>
                  <a:schemeClr val="tx1"/>
                </a:solidFill>
                <a:latin typeface="HGPｺﾞｼｯｸE" panose="020B0900000000000000" pitchFamily="50" charset="-128"/>
                <a:ea typeface="HGPｺﾞｼｯｸE" panose="020B0900000000000000" pitchFamily="50" charset="-128"/>
              </a:rPr>
              <a:t>　現在営業中。宿泊の際は</a:t>
            </a:r>
            <a:r>
              <a:rPr lang="en-US" altLang="ja-JP" sz="1600" dirty="0">
                <a:solidFill>
                  <a:schemeClr val="tx1"/>
                </a:solidFill>
                <a:latin typeface="HGPｺﾞｼｯｸE" panose="020B0900000000000000" pitchFamily="50" charset="-128"/>
                <a:ea typeface="HGPｺﾞｼｯｸE" panose="020B0900000000000000" pitchFamily="50" charset="-128"/>
              </a:rPr>
              <a:t>24</a:t>
            </a:r>
            <a:r>
              <a:rPr lang="ja-JP" altLang="en-US" sz="1600" dirty="0">
                <a:solidFill>
                  <a:schemeClr val="tx1"/>
                </a:solidFill>
                <a:latin typeface="HGPｺﾞｼｯｸE" panose="020B0900000000000000" pitchFamily="50" charset="-128"/>
                <a:ea typeface="HGPｺﾞｼｯｸE" panose="020B0900000000000000" pitchFamily="50" charset="-128"/>
              </a:rPr>
              <a:t>時間以内に発行</a:t>
            </a:r>
            <a:r>
              <a:rPr lang="ja-JP" altLang="en-US" sz="1600" dirty="0" smtClean="0">
                <a:solidFill>
                  <a:schemeClr val="tx1"/>
                </a:solidFill>
                <a:latin typeface="HGPｺﾞｼｯｸE" panose="020B0900000000000000" pitchFamily="50" charset="-128"/>
                <a:ea typeface="HGPｺﾞｼｯｸE" panose="020B0900000000000000" pitchFamily="50" charset="-128"/>
              </a:rPr>
              <a:t>された陰性証明書が</a:t>
            </a:r>
            <a:r>
              <a:rPr lang="ja-JP" altLang="en-US" sz="1600" dirty="0">
                <a:solidFill>
                  <a:schemeClr val="tx1"/>
                </a:solidFill>
                <a:latin typeface="HGPｺﾞｼｯｸE" panose="020B0900000000000000" pitchFamily="50" charset="-128"/>
                <a:ea typeface="HGPｺﾞｼｯｸE" panose="020B0900000000000000" pitchFamily="50" charset="-128"/>
              </a:rPr>
              <a:t>必要となります</a:t>
            </a:r>
            <a:r>
              <a:rPr lang="ja-JP" altLang="en-US" sz="1600" dirty="0" smtClean="0">
                <a:solidFill>
                  <a:schemeClr val="tx1"/>
                </a:solidFill>
                <a:latin typeface="HGPｺﾞｼｯｸE" panose="020B0900000000000000" pitchFamily="50" charset="-128"/>
                <a:ea typeface="HGPｺﾞｼｯｸE" panose="020B0900000000000000" pitchFamily="50" charset="-128"/>
              </a:rPr>
              <a:t>。事前予約必須、チェックインの際、検温が必要です。</a:t>
            </a:r>
            <a:br>
              <a:rPr lang="en-US" altLang="ja-JP" sz="1600" dirty="0">
                <a:solidFill>
                  <a:schemeClr val="tx1"/>
                </a:solidFill>
                <a:latin typeface="HGPｺﾞｼｯｸE" panose="020B0900000000000000" pitchFamily="50" charset="-128"/>
                <a:ea typeface="HGPｺﾞｼｯｸE" panose="020B0900000000000000" pitchFamily="50" charset="-128"/>
              </a:rPr>
            </a:br>
            <a:br>
              <a:rPr lang="en-US" altLang="ja-JP" sz="1600" dirty="0">
                <a:solidFill>
                  <a:schemeClr val="tx1"/>
                </a:solidFill>
                <a:latin typeface="HGPｺﾞｼｯｸE" panose="020B0900000000000000" pitchFamily="50" charset="-128"/>
                <a:ea typeface="HGPｺﾞｼｯｸE" panose="020B0900000000000000" pitchFamily="50" charset="-128"/>
              </a:rPr>
            </a:br>
            <a:r>
              <a:rPr lang="ja-JP" altLang="en-US" sz="1600" dirty="0" smtClean="0">
                <a:solidFill>
                  <a:schemeClr val="tx1"/>
                </a:solidFill>
                <a:latin typeface="HGPｺﾞｼｯｸE" panose="020B0900000000000000" pitchFamily="50" charset="-128"/>
                <a:ea typeface="HGPｺﾞｼｯｸE" panose="020B0900000000000000" pitchFamily="50" charset="-128"/>
              </a:rPr>
              <a:t>◆</a:t>
            </a:r>
            <a:r>
              <a:rPr lang="en-US" altLang="ja-JP" sz="1600" dirty="0" err="1" smtClean="0">
                <a:solidFill>
                  <a:schemeClr val="tx1"/>
                </a:solidFill>
                <a:latin typeface="HGPｺﾞｼｯｸE" panose="020B0900000000000000" pitchFamily="50" charset="-128"/>
                <a:ea typeface="HGPｺﾞｼｯｸE" panose="020B0900000000000000" pitchFamily="50" charset="-128"/>
              </a:rPr>
              <a:t>Sule</a:t>
            </a:r>
            <a:r>
              <a:rPr lang="en-US" altLang="ja-JP" sz="1600" dirty="0" smtClean="0">
                <a:solidFill>
                  <a:schemeClr val="tx1"/>
                </a:solidFill>
                <a:latin typeface="HGPｺﾞｼｯｸE" panose="020B0900000000000000" pitchFamily="50" charset="-128"/>
                <a:ea typeface="HGPｺﾞｼｯｸE" panose="020B0900000000000000" pitchFamily="50" charset="-128"/>
              </a:rPr>
              <a:t> Shangri-La Hotel</a:t>
            </a:r>
            <a:br>
              <a:rPr lang="en-US" altLang="ja-JP" sz="1600" dirty="0" smtClean="0">
                <a:solidFill>
                  <a:schemeClr val="tx1"/>
                </a:solidFill>
                <a:latin typeface="HGPｺﾞｼｯｸE" panose="020B0900000000000000" pitchFamily="50" charset="-128"/>
                <a:ea typeface="HGPｺﾞｼｯｸE" panose="020B0900000000000000" pitchFamily="50" charset="-128"/>
              </a:rPr>
            </a:br>
            <a:r>
              <a:rPr lang="en-US" altLang="ja-JP" sz="1600" dirty="0">
                <a:solidFill>
                  <a:schemeClr val="tx1"/>
                </a:solidFill>
                <a:latin typeface="HGPｺﾞｼｯｸE" panose="020B0900000000000000" pitchFamily="50" charset="-128"/>
                <a:ea typeface="HGPｺﾞｼｯｸE" panose="020B0900000000000000" pitchFamily="50" charset="-128"/>
              </a:rPr>
              <a:t> </a:t>
            </a:r>
            <a:r>
              <a:rPr lang="en-US" altLang="ja-JP" sz="1600" dirty="0" smtClean="0">
                <a:solidFill>
                  <a:schemeClr val="tx1"/>
                </a:solidFill>
                <a:latin typeface="HGPｺﾞｼｯｸE" panose="020B0900000000000000" pitchFamily="50" charset="-128"/>
                <a:ea typeface="HGPｺﾞｼｯｸE" panose="020B0900000000000000" pitchFamily="50" charset="-128"/>
              </a:rPr>
              <a:t>  </a:t>
            </a:r>
            <a:r>
              <a:rPr lang="ja-JP" altLang="en-US" sz="1600" dirty="0" smtClean="0">
                <a:solidFill>
                  <a:schemeClr val="tx1"/>
                </a:solidFill>
                <a:latin typeface="HGPｺﾞｼｯｸE" panose="020B0900000000000000" pitchFamily="50" charset="-128"/>
                <a:ea typeface="HGPｺﾞｼｯｸE" panose="020B0900000000000000" pitchFamily="50" charset="-128"/>
              </a:rPr>
              <a:t>現在、長期滞在契約のお客様のみ宿泊を受け付け。通常宿泊は</a:t>
            </a:r>
            <a:r>
              <a:rPr lang="en-US" altLang="ja-JP" sz="1600" dirty="0" smtClean="0">
                <a:solidFill>
                  <a:schemeClr val="tx1"/>
                </a:solidFill>
                <a:latin typeface="HGPｺﾞｼｯｸE" panose="020B0900000000000000" pitchFamily="50" charset="-128"/>
                <a:ea typeface="HGPｺﾞｼｯｸE" panose="020B0900000000000000" pitchFamily="50" charset="-128"/>
              </a:rPr>
              <a:t>7/15</a:t>
            </a:r>
            <a:r>
              <a:rPr lang="ja-JP" altLang="en-US" sz="1600" dirty="0" smtClean="0">
                <a:solidFill>
                  <a:schemeClr val="tx1"/>
                </a:solidFill>
                <a:latin typeface="HGPｺﾞｼｯｸE" panose="020B0900000000000000" pitchFamily="50" charset="-128"/>
                <a:ea typeface="HGPｺﾞｼｯｸE" panose="020B0900000000000000" pitchFamily="50" charset="-128"/>
              </a:rPr>
              <a:t>日より受付予定。</a:t>
            </a:r>
            <a:br>
              <a:rPr lang="en-US" altLang="ja-JP" sz="1600" dirty="0" smtClean="0">
                <a:solidFill>
                  <a:schemeClr val="tx1"/>
                </a:solidFill>
                <a:latin typeface="HGPｺﾞｼｯｸE" panose="020B0900000000000000" pitchFamily="50" charset="-128"/>
                <a:ea typeface="HGPｺﾞｼｯｸE" panose="020B0900000000000000" pitchFamily="50" charset="-128"/>
              </a:rPr>
            </a:br>
            <a:br>
              <a:rPr lang="en-US" altLang="ja-JP" sz="1600" dirty="0" smtClean="0">
                <a:solidFill>
                  <a:schemeClr val="tx1"/>
                </a:solidFill>
                <a:latin typeface="HGPｺﾞｼｯｸE" panose="020B0900000000000000" pitchFamily="50" charset="-128"/>
                <a:ea typeface="HGPｺﾞｼｯｸE" panose="020B0900000000000000" pitchFamily="50" charset="-128"/>
              </a:rPr>
            </a:br>
            <a:r>
              <a:rPr lang="ja-JP" altLang="en-US" sz="1400" dirty="0" smtClean="0">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Panorama Hotel</a:t>
            </a:r>
            <a:br>
              <a:rPr lang="en-US" altLang="ja-JP" sz="1400" dirty="0">
                <a:solidFill>
                  <a:schemeClr val="tx1"/>
                </a:solidFill>
                <a:latin typeface="HGPｺﾞｼｯｸE" panose="020B0900000000000000" pitchFamily="50" charset="-128"/>
                <a:ea typeface="HGPｺﾞｼｯｸE" panose="020B0900000000000000" pitchFamily="50" charset="-128"/>
              </a:rPr>
            </a:br>
            <a:r>
              <a:rPr lang="en-US" altLang="ja-JP" sz="1400" dirty="0">
                <a:solidFill>
                  <a:schemeClr val="tx1"/>
                </a:solidFill>
                <a:latin typeface="HGPｺﾞｼｯｸE" panose="020B0900000000000000" pitchFamily="50" charset="-128"/>
                <a:ea typeface="HGPｺﾞｼｯｸE" panose="020B0900000000000000" pitchFamily="50" charset="-128"/>
              </a:rPr>
              <a:t>  </a:t>
            </a:r>
            <a:r>
              <a:rPr lang="ja-JP" altLang="en-US" sz="1400" dirty="0">
                <a:solidFill>
                  <a:schemeClr val="tx1"/>
                </a:solidFill>
                <a:latin typeface="HGPｺﾞｼｯｸE" panose="020B0900000000000000" pitchFamily="50" charset="-128"/>
                <a:ea typeface="HGPｺﾞｼｯｸE" panose="020B0900000000000000" pitchFamily="50" charset="-128"/>
              </a:rPr>
              <a:t>現在、休館中。</a:t>
            </a:r>
            <a:r>
              <a:rPr lang="en-US" altLang="ja-JP" sz="1400" dirty="0">
                <a:solidFill>
                  <a:schemeClr val="tx1"/>
                </a:solidFill>
                <a:latin typeface="HGPｺﾞｼｯｸE" panose="020B0900000000000000" pitchFamily="50" charset="-128"/>
                <a:ea typeface="HGPｺﾞｼｯｸE" panose="020B0900000000000000" pitchFamily="50" charset="-128"/>
              </a:rPr>
              <a:t>7</a:t>
            </a:r>
            <a:r>
              <a:rPr lang="ja-JP" altLang="en-US" sz="1400" dirty="0" smtClean="0">
                <a:solidFill>
                  <a:schemeClr val="tx1"/>
                </a:solidFill>
                <a:latin typeface="HGPｺﾞｼｯｸE" panose="020B0900000000000000" pitchFamily="50" charset="-128"/>
                <a:ea typeface="HGPｺﾞｼｯｸE" panose="020B0900000000000000" pitchFamily="50" charset="-128"/>
              </a:rPr>
              <a:t>月頃より</a:t>
            </a:r>
            <a:r>
              <a:rPr lang="ja-JP" altLang="en-US" sz="1400" dirty="0">
                <a:solidFill>
                  <a:schemeClr val="tx1"/>
                </a:solidFill>
                <a:latin typeface="HGPｺﾞｼｯｸE" panose="020B0900000000000000" pitchFamily="50" charset="-128"/>
                <a:ea typeface="HGPｺﾞｼｯｸE" panose="020B0900000000000000" pitchFamily="50" charset="-128"/>
              </a:rPr>
              <a:t>再オープン予定</a:t>
            </a:r>
            <a:br>
              <a:rPr lang="en-US" altLang="ja-JP" sz="1600" dirty="0">
                <a:solidFill>
                  <a:schemeClr val="tx1"/>
                </a:solidFill>
                <a:latin typeface="HGPｺﾞｼｯｸE" panose="020B0900000000000000" pitchFamily="50" charset="-128"/>
                <a:ea typeface="HGPｺﾞｼｯｸE" panose="020B0900000000000000" pitchFamily="50" charset="-128"/>
              </a:rPr>
            </a:br>
            <a:r>
              <a:rPr lang="ja-JP" altLang="en-US" sz="1600" dirty="0">
                <a:solidFill>
                  <a:schemeClr val="tx1"/>
                </a:solidFill>
                <a:latin typeface="HGPｺﾞｼｯｸE" panose="020B0900000000000000" pitchFamily="50" charset="-128"/>
                <a:ea typeface="HGPｺﾞｼｯｸE" panose="020B0900000000000000" pitchFamily="50" charset="-128"/>
              </a:rPr>
              <a:t>　</a:t>
            </a:r>
            <a:br>
              <a:rPr lang="en-US" altLang="ja-JP" sz="1600" dirty="0">
                <a:solidFill>
                  <a:schemeClr val="tx1"/>
                </a:solidFill>
                <a:latin typeface="HGPｺﾞｼｯｸE" panose="020B0900000000000000" pitchFamily="50" charset="-128"/>
                <a:ea typeface="HGPｺﾞｼｯｸE" panose="020B0900000000000000" pitchFamily="50" charset="-128"/>
              </a:rPr>
            </a:br>
            <a:r>
              <a:rPr lang="en-US" altLang="ja-JP" sz="1600" dirty="0">
                <a:solidFill>
                  <a:schemeClr val="tx1"/>
                </a:solidFill>
                <a:latin typeface="HGPｺﾞｼｯｸE" panose="020B0900000000000000" pitchFamily="50" charset="-128"/>
                <a:ea typeface="HGPｺﾞｼｯｸE" panose="020B0900000000000000" pitchFamily="50" charset="-128"/>
              </a:rPr>
              <a:t>  </a:t>
            </a:r>
            <a:r>
              <a:rPr lang="ja-JP" altLang="en-US" sz="1600" dirty="0">
                <a:solidFill>
                  <a:schemeClr val="tx1"/>
                </a:solidFill>
                <a:latin typeface="HGPｺﾞｼｯｸE" panose="020B0900000000000000" pitchFamily="50" charset="-128"/>
                <a:ea typeface="HGPｺﾞｼｯｸE" panose="020B0900000000000000" pitchFamily="50" charset="-128"/>
              </a:rPr>
              <a:t>　　　　　　　　　　　　　　　　 　</a:t>
            </a:r>
            <a:br>
              <a:rPr lang="en-US" altLang="ja-JP" sz="1600" dirty="0">
                <a:solidFill>
                  <a:schemeClr val="tx1"/>
                </a:solidFill>
                <a:latin typeface="HGPｺﾞｼｯｸE" panose="020B0900000000000000" pitchFamily="50" charset="-128"/>
                <a:ea typeface="HGPｺﾞｼｯｸE" panose="020B0900000000000000" pitchFamily="50" charset="-128"/>
              </a:rPr>
            </a:br>
            <a:br>
              <a:rPr lang="en-US" altLang="ja-JP" sz="1800" dirty="0">
                <a:solidFill>
                  <a:schemeClr val="tx1"/>
                </a:solidFill>
                <a:latin typeface="HGPｺﾞｼｯｸE" panose="020B0900000000000000" pitchFamily="50" charset="-128"/>
                <a:ea typeface="HGPｺﾞｼｯｸE" panose="020B0900000000000000" pitchFamily="50" charset="-128"/>
              </a:rPr>
            </a:br>
            <a:br>
              <a:rPr lang="en-US" altLang="ja-JP" sz="1800" dirty="0">
                <a:solidFill>
                  <a:schemeClr val="tx1"/>
                </a:solidFill>
                <a:latin typeface="HGPｺﾞｼｯｸE" panose="020B0900000000000000" pitchFamily="50" charset="-128"/>
                <a:ea typeface="HGPｺﾞｼｯｸE" panose="020B0900000000000000" pitchFamily="50" charset="-128"/>
              </a:rPr>
            </a:br>
            <a:br>
              <a:rPr lang="en-US" altLang="ja-JP" sz="1800" dirty="0">
                <a:solidFill>
                  <a:schemeClr val="tx1"/>
                </a:solidFill>
                <a:latin typeface="HGPｺﾞｼｯｸE" panose="020B0900000000000000" pitchFamily="50" charset="-128"/>
                <a:ea typeface="HGPｺﾞｼｯｸE" panose="020B0900000000000000" pitchFamily="50" charset="-128"/>
              </a:rPr>
            </a:br>
            <a:br>
              <a:rPr lang="en-US" altLang="ja-JP" sz="2000" dirty="0">
                <a:solidFill>
                  <a:schemeClr val="tx1"/>
                </a:solidFill>
                <a:latin typeface="HGPｺﾞｼｯｸE" panose="020B0900000000000000" pitchFamily="50" charset="-128"/>
                <a:ea typeface="HGPｺﾞｼｯｸE" panose="020B0900000000000000" pitchFamily="50" charset="-128"/>
              </a:rPr>
            </a:br>
            <a:br>
              <a:rPr lang="en-US" altLang="ja-JP" sz="1600" dirty="0">
                <a:solidFill>
                  <a:schemeClr val="tx1"/>
                </a:solidFill>
                <a:latin typeface="HGPｺﾞｼｯｸE" panose="020B0900000000000000" pitchFamily="50" charset="-128"/>
                <a:ea typeface="HGPｺﾞｼｯｸE" panose="020B0900000000000000" pitchFamily="50" charset="-128"/>
              </a:rPr>
            </a:br>
            <a:br>
              <a:rPr lang="en-US" altLang="ja-JP" sz="2000" dirty="0">
                <a:solidFill>
                  <a:schemeClr val="tx1"/>
                </a:solidFill>
                <a:latin typeface="HGPｺﾞｼｯｸE" panose="020B0900000000000000" pitchFamily="50" charset="-128"/>
                <a:ea typeface="HGPｺﾞｼｯｸE" panose="020B0900000000000000" pitchFamily="50" charset="-128"/>
              </a:rPr>
            </a:br>
            <a:endParaRPr kumimoji="1" lang="ja-JP" altLang="en-US" sz="2000" dirty="0"/>
          </a:p>
        </p:txBody>
      </p:sp>
      <p:sp>
        <p:nvSpPr>
          <p:cNvPr id="3" name="コンテンツ プレースホルダー 2"/>
          <p:cNvSpPr>
            <a:spLocks noGrp="1"/>
          </p:cNvSpPr>
          <p:nvPr>
            <p:ph idx="1"/>
          </p:nvPr>
        </p:nvSpPr>
        <p:spPr>
          <a:xfrm>
            <a:off x="487680" y="4352544"/>
            <a:ext cx="10528191" cy="2279904"/>
          </a:xfrm>
        </p:spPr>
        <p:txBody>
          <a:bodyPr>
            <a:normAutofit fontScale="92500" lnSpcReduction="20000"/>
          </a:bodyPr>
          <a:lstStyle/>
          <a:p>
            <a:pPr marL="45720" indent="0">
              <a:buNone/>
            </a:pPr>
            <a:r>
              <a:rPr lang="ja-JP" altLang="en-US" dirty="0" smtClean="0">
                <a:solidFill>
                  <a:schemeClr val="tx1"/>
                </a:solidFill>
                <a:latin typeface="HGPｺﾞｼｯｸE" panose="020B0900000000000000" pitchFamily="50" charset="-128"/>
                <a:ea typeface="HGPｺﾞｼｯｸE" panose="020B0900000000000000" pitchFamily="50" charset="-128"/>
              </a:rPr>
              <a:t>●</a:t>
            </a:r>
            <a:r>
              <a:rPr lang="ja-JP" altLang="en-US" dirty="0">
                <a:solidFill>
                  <a:schemeClr val="tx1"/>
                </a:solidFill>
                <a:latin typeface="HGPｺﾞｼｯｸE" panose="020B0900000000000000" pitchFamily="50" charset="-128"/>
                <a:ea typeface="HGPｺﾞｼｯｸE" panose="020B0900000000000000" pitchFamily="50" charset="-128"/>
              </a:rPr>
              <a:t>ヤンゴン市内の公共交通機関（バス、タクシー）</a:t>
            </a:r>
            <a:endParaRPr lang="en-US" altLang="ja-JP"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1600" dirty="0">
                <a:solidFill>
                  <a:schemeClr val="tx1"/>
                </a:solidFill>
                <a:latin typeface="HGPｺﾞｼｯｸE" panose="020B0900000000000000" pitchFamily="50" charset="-128"/>
                <a:ea typeface="HGPｺﾞｼｯｸE" panose="020B0900000000000000" pitchFamily="50" charset="-128"/>
              </a:rPr>
              <a:t>◆公共タクシー</a:t>
            </a:r>
            <a:endParaRPr lang="en-US" altLang="ja-JP" sz="16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1600" dirty="0">
                <a:solidFill>
                  <a:schemeClr val="tx1"/>
                </a:solidFill>
                <a:latin typeface="HGPｺﾞｼｯｸE" panose="020B0900000000000000" pitchFamily="50" charset="-128"/>
                <a:ea typeface="HGPｺﾞｼｯｸE" panose="020B0900000000000000" pitchFamily="50" charset="-128"/>
              </a:rPr>
              <a:t>通常通りヤンゴン市内は営業しております。運転手はマスク着用が義務付けられております。</a:t>
            </a:r>
            <a:endParaRPr lang="en-US" altLang="ja-JP" sz="16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1600" dirty="0">
                <a:solidFill>
                  <a:schemeClr val="tx1"/>
                </a:solidFill>
                <a:latin typeface="HGPｺﾞｼｯｸE" panose="020B0900000000000000" pitchFamily="50" charset="-128"/>
                <a:ea typeface="HGPｺﾞｼｯｸE" panose="020B0900000000000000" pitchFamily="50" charset="-128"/>
              </a:rPr>
              <a:t>◆公共バス（</a:t>
            </a:r>
            <a:r>
              <a:rPr lang="en-US" altLang="ja-JP" sz="1600" dirty="0">
                <a:solidFill>
                  <a:schemeClr val="tx1"/>
                </a:solidFill>
                <a:latin typeface="HGPｺﾞｼｯｸE" panose="020B0900000000000000" pitchFamily="50" charset="-128"/>
                <a:ea typeface="HGPｺﾞｼｯｸE" panose="020B0900000000000000" pitchFamily="50" charset="-128"/>
              </a:rPr>
              <a:t>YBS</a:t>
            </a:r>
            <a:r>
              <a:rPr lang="ja-JP" altLang="en-US" sz="1600" dirty="0">
                <a:solidFill>
                  <a:schemeClr val="tx1"/>
                </a:solidFill>
                <a:latin typeface="HGPｺﾞｼｯｸE" panose="020B0900000000000000" pitchFamily="50" charset="-128"/>
                <a:ea typeface="HGPｺﾞｼｯｸE" panose="020B0900000000000000" pitchFamily="50" charset="-128"/>
              </a:rPr>
              <a:t>）</a:t>
            </a:r>
            <a:endParaRPr lang="en-US" altLang="ja-JP" sz="1600" dirty="0">
              <a:solidFill>
                <a:schemeClr val="tx1"/>
              </a:solidFill>
              <a:latin typeface="HGPｺﾞｼｯｸE" panose="020B0900000000000000" pitchFamily="50" charset="-128"/>
              <a:ea typeface="HGPｺﾞｼｯｸE" panose="020B0900000000000000" pitchFamily="50" charset="-128"/>
            </a:endParaRPr>
          </a:p>
          <a:p>
            <a:pPr marL="45720" indent="0">
              <a:lnSpc>
                <a:spcPct val="120000"/>
              </a:lnSpc>
              <a:buNone/>
            </a:pPr>
            <a:r>
              <a:rPr lang="en-US" altLang="ja-JP" sz="1600" dirty="0">
                <a:solidFill>
                  <a:schemeClr val="tx1"/>
                </a:solidFill>
                <a:latin typeface="HGPｺﾞｼｯｸE" panose="020B0900000000000000" pitchFamily="50" charset="-128"/>
                <a:ea typeface="HGPｺﾞｼｯｸE" panose="020B0900000000000000" pitchFamily="50" charset="-128"/>
              </a:rPr>
              <a:t>YBS</a:t>
            </a:r>
            <a:r>
              <a:rPr lang="ja-JP" altLang="en-US" sz="1600" dirty="0">
                <a:solidFill>
                  <a:schemeClr val="tx1"/>
                </a:solidFill>
                <a:latin typeface="HGPｺﾞｼｯｸE" panose="020B0900000000000000" pitchFamily="50" charset="-128"/>
                <a:ea typeface="HGPｺﾞｼｯｸE" panose="020B0900000000000000" pitchFamily="50" charset="-128"/>
              </a:rPr>
              <a:t>は市民の生活の足ですので、通常通り運行。但しソーシャルディスタンスの確保のため車両の一部座席が使用不可のマークが記載され、座ることが出来なくなっております。マスク着用の義務付けも徹底されております。</a:t>
            </a:r>
            <a:br>
              <a:rPr lang="en-US" altLang="ja-JP" sz="1400" dirty="0">
                <a:solidFill>
                  <a:schemeClr val="tx1"/>
                </a:solidFill>
                <a:latin typeface="HGPｺﾞｼｯｸE" panose="020B0900000000000000" pitchFamily="50" charset="-128"/>
                <a:ea typeface="HGPｺﾞｼｯｸE" panose="020B0900000000000000" pitchFamily="50" charset="-128"/>
              </a:rPr>
            </a:br>
            <a:endParaRPr kumimoji="1" lang="ja-JP" altLang="en-US"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58368" y="390144"/>
            <a:ext cx="10838688" cy="1194816"/>
          </a:xfrm>
        </p:spPr>
        <p:txBody>
          <a:bodyPr>
            <a:noAutofit/>
          </a:bodyPr>
          <a:lstStyle/>
          <a:p>
            <a:pPr>
              <a:lnSpc>
                <a:spcPct val="100000"/>
              </a:lnSpc>
            </a:pPr>
            <a:r>
              <a:rPr lang="ja-JP" altLang="en-US" sz="2000" dirty="0">
                <a:solidFill>
                  <a:schemeClr val="tx1"/>
                </a:solidFill>
                <a:latin typeface="HGPｺﾞｼｯｸE" panose="020B0900000000000000" pitchFamily="50" charset="-128"/>
                <a:ea typeface="HGPｺﾞｼｯｸE" panose="020B0900000000000000" pitchFamily="50" charset="-128"/>
              </a:rPr>
              <a:t>●レストラン、スーパー・マーケット営業情報</a:t>
            </a:r>
            <a:br>
              <a:rPr lang="en-US" altLang="ja-JP" sz="1800" dirty="0">
                <a:solidFill>
                  <a:schemeClr val="tx1"/>
                </a:solidFill>
                <a:latin typeface="HGPｺﾞｼｯｸE" panose="020B0900000000000000" pitchFamily="50" charset="-128"/>
                <a:ea typeface="HGPｺﾞｼｯｸE" panose="020B0900000000000000" pitchFamily="50" charset="-128"/>
              </a:rPr>
            </a:br>
            <a:r>
              <a:rPr lang="ja-JP" altLang="en-US" sz="1800" dirty="0">
                <a:solidFill>
                  <a:schemeClr val="tx1"/>
                </a:solidFill>
                <a:latin typeface="HGPｺﾞｼｯｸE" panose="020B0900000000000000" pitchFamily="50" charset="-128"/>
                <a:ea typeface="HGPｺﾞｼｯｸE" panose="020B0900000000000000" pitchFamily="50" charset="-128"/>
              </a:rPr>
              <a:t>　</a:t>
            </a:r>
            <a:r>
              <a:rPr lang="ja-JP" altLang="en-US" sz="1400" dirty="0">
                <a:solidFill>
                  <a:schemeClr val="tx1"/>
                </a:solidFill>
                <a:latin typeface="HGPｺﾞｼｯｸE" panose="020B0900000000000000" pitchFamily="50" charset="-128"/>
                <a:ea typeface="HGPｺﾞｼｯｸE" panose="020B0900000000000000" pitchFamily="50" charset="-128"/>
              </a:rPr>
              <a:t>各種、まとめての食事デリバリー、ドラッグストアーのお薬、マスクの調達、買い物等のご要望があれば</a:t>
            </a:r>
            <a:r>
              <a:rPr lang="ja-JP" altLang="en-US" sz="1400" dirty="0">
                <a:solidFill>
                  <a:srgbClr val="FF0000"/>
                </a:solidFill>
                <a:latin typeface="HGPｺﾞｼｯｸE" panose="020B0900000000000000" pitchFamily="50" charset="-128"/>
                <a:ea typeface="HGPｺﾞｼｯｸE" panose="020B0900000000000000" pitchFamily="50" charset="-128"/>
              </a:rPr>
              <a:t>ナイスミャンマーグループにて「まとめてお買いもの代行サービス」</a:t>
            </a:r>
            <a:r>
              <a:rPr lang="ja-JP" altLang="en-US" sz="1400" dirty="0">
                <a:solidFill>
                  <a:schemeClr val="tx1"/>
                </a:solidFill>
                <a:latin typeface="HGPｺﾞｼｯｸE" panose="020B0900000000000000" pitchFamily="50" charset="-128"/>
                <a:ea typeface="HGPｺﾞｼｯｸE" panose="020B0900000000000000" pitchFamily="50" charset="-128"/>
              </a:rPr>
              <a:t>も弊社のドライバーサービスで承ります。ご要望、価格のご相談は、下記ナイスミャンマー各担当にお気軽にお問合せ下さい！！是非、少しでも皆様のお役に立てればと思っております！！</a:t>
            </a:r>
            <a:endParaRPr kumimoji="1" lang="ja-JP" altLang="en-US" sz="1800" dirty="0">
              <a:solidFill>
                <a:srgbClr val="FF0000"/>
              </a:solidFill>
            </a:endParaRPr>
          </a:p>
        </p:txBody>
      </p:sp>
      <p:sp>
        <p:nvSpPr>
          <p:cNvPr id="3" name="コンテンツ プレースホルダー 2"/>
          <p:cNvSpPr>
            <a:spLocks noGrp="1"/>
          </p:cNvSpPr>
          <p:nvPr>
            <p:ph idx="1"/>
          </p:nvPr>
        </p:nvSpPr>
        <p:spPr>
          <a:xfrm>
            <a:off x="658368" y="1731264"/>
            <a:ext cx="10924032" cy="4767072"/>
          </a:xfrm>
        </p:spPr>
        <p:txBody>
          <a:bodyPr>
            <a:normAutofit/>
          </a:bodyPr>
          <a:lstStyle/>
          <a:p>
            <a:pPr marL="45720" indent="0">
              <a:buNone/>
            </a:pPr>
            <a:r>
              <a:rPr lang="ja-JP" altLang="en-US" sz="1400" dirty="0">
                <a:solidFill>
                  <a:schemeClr val="tx1"/>
                </a:solidFill>
                <a:latin typeface="HGPｺﾞｼｯｸE" panose="020B0900000000000000" pitchFamily="50" charset="-128"/>
                <a:ea typeface="HGPｺﾞｼｯｸE" panose="020B0900000000000000" pitchFamily="50" charset="-128"/>
              </a:rPr>
              <a:t>◎レストラン営業情報</a:t>
            </a:r>
            <a:endParaRPr lang="en-US" altLang="ja-JP" sz="14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1400" dirty="0">
                <a:solidFill>
                  <a:schemeClr val="tx1"/>
                </a:solidFill>
                <a:latin typeface="HGPｺﾞｼｯｸE" panose="020B0900000000000000" pitchFamily="50" charset="-128"/>
                <a:ea typeface="HGPｺﾞｼｯｸE" panose="020B0900000000000000" pitchFamily="50" charset="-128"/>
              </a:rPr>
              <a:t>◆北海道（日本食）：現在、</a:t>
            </a:r>
            <a:r>
              <a:rPr lang="en-US" altLang="ja-JP" sz="1400" dirty="0">
                <a:solidFill>
                  <a:schemeClr val="tx1"/>
                </a:solidFill>
                <a:latin typeface="HGPｺﾞｼｯｸE" panose="020B0900000000000000" pitchFamily="50" charset="-128"/>
                <a:ea typeface="HGPｺﾞｼｯｸE" panose="020B0900000000000000" pitchFamily="50" charset="-128"/>
              </a:rPr>
              <a:t>11:00</a:t>
            </a: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14:00</a:t>
            </a:r>
            <a:r>
              <a:rPr lang="ja-JP" altLang="en-US" sz="1400" dirty="0" err="1">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17:00</a:t>
            </a: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21:00</a:t>
            </a:r>
            <a:r>
              <a:rPr lang="ja-JP" altLang="en-US" sz="1400" dirty="0">
                <a:solidFill>
                  <a:schemeClr val="tx1"/>
                </a:solidFill>
                <a:latin typeface="HGPｺﾞｼｯｸE" panose="020B0900000000000000" pitchFamily="50" charset="-128"/>
                <a:ea typeface="HGPｺﾞｼｯｸE" panose="020B0900000000000000" pitchFamily="50" charset="-128"/>
              </a:rPr>
              <a:t>迄　テイクアウトのみ営業をおこなっております。</a:t>
            </a:r>
            <a:endParaRPr lang="en-US" altLang="ja-JP" sz="14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kumimoji="1" lang="ja-JP" altLang="en-US" sz="1400" dirty="0">
                <a:solidFill>
                  <a:schemeClr val="tx1"/>
                </a:solidFill>
                <a:latin typeface="HGPｺﾞｼｯｸE" panose="020B0900000000000000" pitchFamily="50" charset="-128"/>
                <a:ea typeface="HGPｺﾞｼｯｸE" panose="020B0900000000000000" pitchFamily="50" charset="-128"/>
              </a:rPr>
              <a:t>◆蓮（日本食）：現在、</a:t>
            </a:r>
            <a:r>
              <a:rPr kumimoji="1" lang="en-US" altLang="ja-JP" sz="1400" dirty="0">
                <a:solidFill>
                  <a:schemeClr val="tx1"/>
                </a:solidFill>
                <a:latin typeface="HGPｺﾞｼｯｸE" panose="020B0900000000000000" pitchFamily="50" charset="-128"/>
                <a:ea typeface="HGPｺﾞｼｯｸE" panose="020B0900000000000000" pitchFamily="50" charset="-128"/>
              </a:rPr>
              <a:t>09:00</a:t>
            </a:r>
            <a:r>
              <a:rPr kumimoji="1" lang="ja-JP" altLang="en-US" sz="1400" dirty="0">
                <a:solidFill>
                  <a:schemeClr val="tx1"/>
                </a:solidFill>
                <a:latin typeface="HGPｺﾞｼｯｸE" panose="020B0900000000000000" pitchFamily="50" charset="-128"/>
                <a:ea typeface="HGPｺﾞｼｯｸE" panose="020B0900000000000000" pitchFamily="50" charset="-128"/>
              </a:rPr>
              <a:t>～</a:t>
            </a:r>
            <a:r>
              <a:rPr kumimoji="1" lang="en-US" altLang="ja-JP" sz="1400" dirty="0">
                <a:solidFill>
                  <a:schemeClr val="tx1"/>
                </a:solidFill>
                <a:latin typeface="HGPｺﾞｼｯｸE" panose="020B0900000000000000" pitchFamily="50" charset="-128"/>
                <a:ea typeface="HGPｺﾞｼｯｸE" panose="020B0900000000000000" pitchFamily="50" charset="-128"/>
              </a:rPr>
              <a:t>22:00</a:t>
            </a:r>
            <a:r>
              <a:rPr kumimoji="1" lang="ja-JP" altLang="en-US" sz="1400" dirty="0">
                <a:solidFill>
                  <a:schemeClr val="tx1"/>
                </a:solidFill>
                <a:latin typeface="HGPｺﾞｼｯｸE" panose="020B0900000000000000" pitchFamily="50" charset="-128"/>
                <a:ea typeface="HGPｺﾞｼｯｸE" panose="020B0900000000000000" pitchFamily="50" charset="-128"/>
              </a:rPr>
              <a:t>迄⇒</a:t>
            </a:r>
            <a:r>
              <a:rPr lang="ja-JP" altLang="en-US" sz="1400" dirty="0">
                <a:solidFill>
                  <a:schemeClr val="tx1"/>
                </a:solidFill>
                <a:latin typeface="HGPｺﾞｼｯｸE" panose="020B0900000000000000" pitchFamily="50" charset="-128"/>
                <a:ea typeface="HGPｺﾞｼｯｸE" panose="020B0900000000000000" pitchFamily="50" charset="-128"/>
              </a:rPr>
              <a:t>営業を再開しました。</a:t>
            </a:r>
            <a:endParaRPr kumimoji="1" lang="en-US" altLang="ja-JP" sz="14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1400" dirty="0">
                <a:solidFill>
                  <a:schemeClr val="tx1"/>
                </a:solidFill>
                <a:latin typeface="HGPｺﾞｼｯｸE" panose="020B0900000000000000" pitchFamily="50" charset="-128"/>
                <a:ea typeface="HGPｺﾞｼｯｸE" panose="020B0900000000000000" pitchFamily="50" charset="-128"/>
              </a:rPr>
              <a:t>◆ふるさと（日本食）：</a:t>
            </a:r>
            <a:r>
              <a:rPr lang="en-US" altLang="ja-JP" sz="1400" dirty="0">
                <a:solidFill>
                  <a:schemeClr val="tx1"/>
                </a:solidFill>
                <a:latin typeface="HGPｺﾞｼｯｸE" panose="020B0900000000000000" pitchFamily="50" charset="-128"/>
                <a:ea typeface="HGPｺﾞｼｯｸE" panose="020B0900000000000000" pitchFamily="50" charset="-128"/>
              </a:rPr>
              <a:t>11:00</a:t>
            </a: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14:00</a:t>
            </a:r>
            <a:r>
              <a:rPr lang="ja-JP" altLang="en-US" sz="1400" dirty="0" err="1">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17:00</a:t>
            </a: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21:00</a:t>
            </a:r>
            <a:r>
              <a:rPr lang="ja-JP" altLang="en-US" sz="1400" dirty="0">
                <a:solidFill>
                  <a:schemeClr val="tx1"/>
                </a:solidFill>
                <a:latin typeface="HGPｺﾞｼｯｸE" panose="020B0900000000000000" pitchFamily="50" charset="-128"/>
                <a:ea typeface="HGPｺﾞｼｯｸE" panose="020B0900000000000000" pitchFamily="50" charset="-128"/>
              </a:rPr>
              <a:t>迄⇒</a:t>
            </a:r>
            <a:r>
              <a:rPr lang="en-US" altLang="ja-JP" sz="1400" dirty="0">
                <a:solidFill>
                  <a:schemeClr val="tx1"/>
                </a:solidFill>
                <a:latin typeface="HGPｺﾞｼｯｸE" panose="020B0900000000000000" pitchFamily="50" charset="-128"/>
                <a:ea typeface="HGPｺﾞｼｯｸE" panose="020B0900000000000000" pitchFamily="50" charset="-128"/>
              </a:rPr>
              <a:t>6/15</a:t>
            </a:r>
            <a:r>
              <a:rPr lang="ja-JP" altLang="en-US" sz="1400" dirty="0">
                <a:solidFill>
                  <a:schemeClr val="tx1"/>
                </a:solidFill>
                <a:latin typeface="HGPｺﾞｼｯｸE" panose="020B0900000000000000" pitchFamily="50" charset="-128"/>
                <a:ea typeface="HGPｺﾞｼｯｸE" panose="020B0900000000000000" pitchFamily="50" charset="-128"/>
              </a:rPr>
              <a:t>より営業再開</a:t>
            </a:r>
            <a:endParaRPr lang="en-US" altLang="ja-JP" sz="14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Fuji Japanese Restaurant</a:t>
            </a:r>
            <a:r>
              <a:rPr lang="ja-JP" altLang="en-US" sz="1400" dirty="0">
                <a:solidFill>
                  <a:schemeClr val="tx1"/>
                </a:solidFill>
                <a:latin typeface="HGPｺﾞｼｯｸE" panose="020B0900000000000000" pitchFamily="50" charset="-128"/>
                <a:ea typeface="HGPｺﾞｼｯｸE" panose="020B0900000000000000" pitchFamily="50" charset="-128"/>
              </a:rPr>
              <a:t>（日本食）：現在通常営業</a:t>
            </a:r>
            <a:endParaRPr lang="en-US" altLang="ja-JP" sz="14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kumimoji="1" lang="ja-JP" altLang="en-US" sz="1400" dirty="0">
                <a:solidFill>
                  <a:schemeClr val="tx1"/>
                </a:solidFill>
                <a:latin typeface="HGPｺﾞｼｯｸE" panose="020B0900000000000000" pitchFamily="50" charset="-128"/>
                <a:ea typeface="HGPｺﾞｼｯｸE" panose="020B0900000000000000" pitchFamily="50" charset="-128"/>
              </a:rPr>
              <a:t>◆藤の坊（日本食）：</a:t>
            </a:r>
            <a:r>
              <a:rPr kumimoji="1" lang="en-US" altLang="ja-JP" sz="1400" dirty="0">
                <a:solidFill>
                  <a:schemeClr val="tx1"/>
                </a:solidFill>
                <a:latin typeface="HGPｺﾞｼｯｸE" panose="020B0900000000000000" pitchFamily="50" charset="-128"/>
                <a:ea typeface="HGPｺﾞｼｯｸE" panose="020B0900000000000000" pitchFamily="50" charset="-128"/>
              </a:rPr>
              <a:t>09:00</a:t>
            </a:r>
            <a:r>
              <a:rPr kumimoji="1" lang="ja-JP" altLang="en-US" sz="1400" dirty="0">
                <a:solidFill>
                  <a:schemeClr val="tx1"/>
                </a:solidFill>
                <a:latin typeface="HGPｺﾞｼｯｸE" panose="020B0900000000000000" pitchFamily="50" charset="-128"/>
                <a:ea typeface="HGPｺﾞｼｯｸE" panose="020B0900000000000000" pitchFamily="50" charset="-128"/>
              </a:rPr>
              <a:t>～</a:t>
            </a:r>
            <a:r>
              <a:rPr kumimoji="1" lang="en-US" altLang="ja-JP" sz="1400" dirty="0">
                <a:solidFill>
                  <a:schemeClr val="tx1"/>
                </a:solidFill>
                <a:latin typeface="HGPｺﾞｼｯｸE" panose="020B0900000000000000" pitchFamily="50" charset="-128"/>
                <a:ea typeface="HGPｺﾞｼｯｸE" panose="020B0900000000000000" pitchFamily="50" charset="-128"/>
              </a:rPr>
              <a:t>12:00</a:t>
            </a:r>
            <a:r>
              <a:rPr kumimoji="1" lang="ja-JP" altLang="en-US" sz="1400" dirty="0">
                <a:solidFill>
                  <a:schemeClr val="tx1"/>
                </a:solidFill>
                <a:latin typeface="HGPｺﾞｼｯｸE" panose="020B0900000000000000" pitchFamily="50" charset="-128"/>
                <a:ea typeface="HGPｺﾞｼｯｸE" panose="020B0900000000000000" pitchFamily="50" charset="-128"/>
              </a:rPr>
              <a:t>迄、ランチボックスオンリー、テイクアウトのみの営業を行っております。</a:t>
            </a:r>
            <a:endParaRPr kumimoji="1" lang="en-US" altLang="ja-JP" sz="14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1400" dirty="0">
                <a:solidFill>
                  <a:schemeClr val="tx1"/>
                </a:solidFill>
                <a:latin typeface="HGPｺﾞｼｯｸE" panose="020B0900000000000000" pitchFamily="50" charset="-128"/>
                <a:ea typeface="HGPｺﾞｼｯｸE" panose="020B0900000000000000" pitchFamily="50" charset="-128"/>
              </a:rPr>
              <a:t>◆寿司亭（日本食）：現在休業中　　　　　　　　　　　　　　　　　　　　　　　　　◆味心（日本食）：現在営業中、</a:t>
            </a:r>
            <a:r>
              <a:rPr lang="en-US" altLang="ja-JP" sz="1400" dirty="0">
                <a:solidFill>
                  <a:schemeClr val="tx1"/>
                </a:solidFill>
                <a:latin typeface="HGPｺﾞｼｯｸE" panose="020B0900000000000000" pitchFamily="50" charset="-128"/>
                <a:ea typeface="HGPｺﾞｼｯｸE" panose="020B0900000000000000" pitchFamily="50" charset="-128"/>
              </a:rPr>
              <a:t>11:00</a:t>
            </a: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20:30</a:t>
            </a:r>
            <a:r>
              <a:rPr lang="ja-JP" altLang="en-US" sz="1400" dirty="0">
                <a:solidFill>
                  <a:schemeClr val="tx1"/>
                </a:solidFill>
                <a:latin typeface="HGPｺﾞｼｯｸE" panose="020B0900000000000000" pitchFamily="50" charset="-128"/>
                <a:ea typeface="HGPｺﾞｼｯｸE" panose="020B0900000000000000" pitchFamily="50" charset="-128"/>
              </a:rPr>
              <a:t>迄</a:t>
            </a:r>
            <a:endParaRPr lang="en-US" altLang="ja-JP" sz="14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MANPUKU</a:t>
            </a:r>
            <a:r>
              <a:rPr lang="ja-JP" altLang="en-US" sz="1400" dirty="0">
                <a:solidFill>
                  <a:schemeClr val="tx1"/>
                </a:solidFill>
                <a:latin typeface="HGPｺﾞｼｯｸE" panose="020B0900000000000000" pitchFamily="50" charset="-128"/>
                <a:ea typeface="HGPｺﾞｼｯｸE" panose="020B0900000000000000" pitchFamily="50" charset="-128"/>
              </a:rPr>
              <a:t>（日本食）：現在営業中、</a:t>
            </a:r>
            <a:r>
              <a:rPr lang="en-US" altLang="ja-JP" sz="1400" dirty="0">
                <a:solidFill>
                  <a:schemeClr val="tx1"/>
                </a:solidFill>
                <a:latin typeface="HGPｺﾞｼｯｸE" panose="020B0900000000000000" pitchFamily="50" charset="-128"/>
                <a:ea typeface="HGPｺﾞｼｯｸE" panose="020B0900000000000000" pitchFamily="50" charset="-128"/>
              </a:rPr>
              <a:t>15:00</a:t>
            </a: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23:00</a:t>
            </a:r>
            <a:r>
              <a:rPr lang="ja-JP" altLang="en-US" sz="1400" dirty="0">
                <a:solidFill>
                  <a:schemeClr val="tx1"/>
                </a:solidFill>
                <a:latin typeface="HGPｺﾞｼｯｸE" panose="020B0900000000000000" pitchFamily="50" charset="-128"/>
                <a:ea typeface="HGPｺﾞｼｯｸE" panose="020B0900000000000000" pitchFamily="50" charset="-128"/>
              </a:rPr>
              <a:t>迄　　　　　　　　　　　　◆</a:t>
            </a:r>
            <a:r>
              <a:rPr lang="en-US" altLang="ja-JP" sz="1400" dirty="0">
                <a:solidFill>
                  <a:schemeClr val="tx1"/>
                </a:solidFill>
                <a:latin typeface="HGPｺﾞｼｯｸE" panose="020B0900000000000000" pitchFamily="50" charset="-128"/>
                <a:ea typeface="HGPｺﾞｼｯｸE" panose="020B0900000000000000" pitchFamily="50" charset="-128"/>
              </a:rPr>
              <a:t>HANABI</a:t>
            </a:r>
            <a:r>
              <a:rPr lang="ja-JP" altLang="en-US" sz="1400" dirty="0">
                <a:solidFill>
                  <a:schemeClr val="tx1"/>
                </a:solidFill>
                <a:latin typeface="HGPｺﾞｼｯｸE" panose="020B0900000000000000" pitchFamily="50" charset="-128"/>
                <a:ea typeface="HGPｺﾞｼｯｸE" panose="020B0900000000000000" pitchFamily="50" charset="-128"/>
              </a:rPr>
              <a:t>（日本食）：現在営業中、</a:t>
            </a:r>
            <a:r>
              <a:rPr lang="en-US" altLang="ja-JP" sz="1400" dirty="0">
                <a:solidFill>
                  <a:schemeClr val="tx1"/>
                </a:solidFill>
                <a:latin typeface="HGPｺﾞｼｯｸE" panose="020B0900000000000000" pitchFamily="50" charset="-128"/>
                <a:ea typeface="HGPｺﾞｼｯｸE" panose="020B0900000000000000" pitchFamily="50" charset="-128"/>
              </a:rPr>
              <a:t>11:00</a:t>
            </a: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20:00</a:t>
            </a:r>
            <a:r>
              <a:rPr lang="ja-JP" altLang="en-US" sz="1400" dirty="0">
                <a:solidFill>
                  <a:schemeClr val="tx1"/>
                </a:solidFill>
                <a:latin typeface="HGPｺﾞｼｯｸE" panose="020B0900000000000000" pitchFamily="50" charset="-128"/>
                <a:ea typeface="HGPｺﾞｼｯｸE" panose="020B0900000000000000" pitchFamily="50" charset="-128"/>
              </a:rPr>
              <a:t>迄</a:t>
            </a:r>
            <a:endParaRPr lang="en-US" altLang="ja-JP" sz="14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1400" dirty="0">
                <a:solidFill>
                  <a:schemeClr val="tx1"/>
                </a:solidFill>
                <a:latin typeface="HGPｺﾞｼｯｸE" panose="020B0900000000000000" pitchFamily="50" charset="-128"/>
                <a:ea typeface="HGPｺﾞｼｯｸE" panose="020B0900000000000000" pitchFamily="50" charset="-128"/>
              </a:rPr>
              <a:t>◆家津（日本食）：現在営業中、</a:t>
            </a:r>
            <a:r>
              <a:rPr lang="en-US" altLang="ja-JP" sz="1400" dirty="0">
                <a:solidFill>
                  <a:schemeClr val="tx1"/>
                </a:solidFill>
                <a:latin typeface="HGPｺﾞｼｯｸE" panose="020B0900000000000000" pitchFamily="50" charset="-128"/>
                <a:ea typeface="HGPｺﾞｼｯｸE" panose="020B0900000000000000" pitchFamily="50" charset="-128"/>
              </a:rPr>
              <a:t>11:00</a:t>
            </a: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14:00</a:t>
            </a:r>
            <a:r>
              <a:rPr lang="ja-JP" altLang="en-US" sz="1400" dirty="0" err="1">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17:00</a:t>
            </a: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22:00</a:t>
            </a:r>
            <a:r>
              <a:rPr lang="ja-JP" altLang="en-US" sz="1400" dirty="0">
                <a:solidFill>
                  <a:schemeClr val="tx1"/>
                </a:solidFill>
                <a:latin typeface="HGPｺﾞｼｯｸE" panose="020B0900000000000000" pitchFamily="50" charset="-128"/>
                <a:ea typeface="HGPｺﾞｼｯｸE" panose="020B0900000000000000" pitchFamily="50" charset="-128"/>
              </a:rPr>
              <a:t>迄　　　　　　◆匠屋（日本食）：営業中、</a:t>
            </a:r>
            <a:r>
              <a:rPr lang="en-US" altLang="ja-JP" sz="1400" dirty="0">
                <a:solidFill>
                  <a:schemeClr val="tx1"/>
                </a:solidFill>
                <a:latin typeface="HGPｺﾞｼｯｸE" panose="020B0900000000000000" pitchFamily="50" charset="-128"/>
                <a:ea typeface="HGPｺﾞｼｯｸE" panose="020B0900000000000000" pitchFamily="50" charset="-128"/>
              </a:rPr>
              <a:t>11:00</a:t>
            </a: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20:30</a:t>
            </a:r>
            <a:r>
              <a:rPr lang="ja-JP" altLang="en-US" sz="1400" dirty="0">
                <a:solidFill>
                  <a:schemeClr val="tx1"/>
                </a:solidFill>
                <a:latin typeface="HGPｺﾞｼｯｸE" panose="020B0900000000000000" pitchFamily="50" charset="-128"/>
                <a:ea typeface="HGPｺﾞｼｯｸE" panose="020B0900000000000000" pitchFamily="50" charset="-128"/>
              </a:rPr>
              <a:t>迄</a:t>
            </a:r>
            <a:endParaRPr lang="en-US" altLang="ja-JP" sz="14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1400" dirty="0">
                <a:solidFill>
                  <a:schemeClr val="tx1"/>
                </a:solidFill>
                <a:latin typeface="HGPｺﾞｼｯｸE" panose="020B0900000000000000" pitchFamily="50" charset="-128"/>
                <a:ea typeface="HGPｺﾞｼｯｸE" panose="020B0900000000000000" pitchFamily="50" charset="-128"/>
              </a:rPr>
              <a:t>◆横綱ヤンゴン（日本食）：現在営業中、</a:t>
            </a:r>
            <a:r>
              <a:rPr lang="en-US" altLang="ja-JP" sz="1400" dirty="0">
                <a:solidFill>
                  <a:schemeClr val="tx1"/>
                </a:solidFill>
                <a:latin typeface="HGPｺﾞｼｯｸE" panose="020B0900000000000000" pitchFamily="50" charset="-128"/>
                <a:ea typeface="HGPｺﾞｼｯｸE" panose="020B0900000000000000" pitchFamily="50" charset="-128"/>
              </a:rPr>
              <a:t>17:00</a:t>
            </a: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22:00</a:t>
            </a:r>
            <a:r>
              <a:rPr lang="ja-JP" altLang="en-US" sz="1400" dirty="0">
                <a:solidFill>
                  <a:schemeClr val="tx1"/>
                </a:solidFill>
                <a:latin typeface="HGPｺﾞｼｯｸE" panose="020B0900000000000000" pitchFamily="50" charset="-128"/>
                <a:ea typeface="HGPｺﾞｼｯｸE" panose="020B0900000000000000" pitchFamily="50" charset="-128"/>
              </a:rPr>
              <a:t>迄　　　　　　　　　　</a:t>
            </a:r>
            <a:r>
              <a:rPr kumimoji="1" lang="ja-JP" altLang="en-US" sz="1400" dirty="0">
                <a:solidFill>
                  <a:schemeClr val="tx1"/>
                </a:solidFill>
                <a:latin typeface="HGPｺﾞｼｯｸE" panose="020B0900000000000000" pitchFamily="50" charset="-128"/>
                <a:ea typeface="HGPｺﾞｼｯｸE" panose="020B0900000000000000" pitchFamily="50" charset="-128"/>
              </a:rPr>
              <a:t>◆</a:t>
            </a:r>
            <a:r>
              <a:rPr kumimoji="1" lang="en-US" altLang="ja-JP" sz="1400" dirty="0">
                <a:solidFill>
                  <a:schemeClr val="tx1"/>
                </a:solidFill>
                <a:latin typeface="HGPｺﾞｼｯｸE" panose="020B0900000000000000" pitchFamily="50" charset="-128"/>
                <a:ea typeface="HGPｺﾞｼｯｸE" panose="020B0900000000000000" pitchFamily="50" charset="-128"/>
              </a:rPr>
              <a:t>BIKKURI SUSHI &amp; SASHIMI</a:t>
            </a:r>
            <a:r>
              <a:rPr kumimoji="1" lang="ja-JP" altLang="en-US" sz="1400" dirty="0">
                <a:solidFill>
                  <a:schemeClr val="tx1"/>
                </a:solidFill>
                <a:latin typeface="HGPｺﾞｼｯｸE" panose="020B0900000000000000" pitchFamily="50" charset="-128"/>
                <a:ea typeface="HGPｺﾞｼｯｸE" panose="020B0900000000000000" pitchFamily="50" charset="-128"/>
              </a:rPr>
              <a:t>（日本食）：現在営業中、</a:t>
            </a:r>
            <a:r>
              <a:rPr kumimoji="1" lang="en-US" altLang="ja-JP" sz="1400" dirty="0">
                <a:solidFill>
                  <a:schemeClr val="tx1"/>
                </a:solidFill>
                <a:latin typeface="HGPｺﾞｼｯｸE" panose="020B0900000000000000" pitchFamily="50" charset="-128"/>
                <a:ea typeface="HGPｺﾞｼｯｸE" panose="020B0900000000000000" pitchFamily="50" charset="-128"/>
              </a:rPr>
              <a:t>11:00</a:t>
            </a:r>
            <a:r>
              <a:rPr kumimoji="1" lang="ja-JP" altLang="en-US" sz="1400" dirty="0">
                <a:solidFill>
                  <a:schemeClr val="tx1"/>
                </a:solidFill>
                <a:latin typeface="HGPｺﾞｼｯｸE" panose="020B0900000000000000" pitchFamily="50" charset="-128"/>
                <a:ea typeface="HGPｺﾞｼｯｸE" panose="020B0900000000000000" pitchFamily="50" charset="-128"/>
              </a:rPr>
              <a:t>～</a:t>
            </a:r>
            <a:r>
              <a:rPr kumimoji="1" lang="en-US" altLang="ja-JP" sz="1400" dirty="0">
                <a:solidFill>
                  <a:schemeClr val="tx1"/>
                </a:solidFill>
                <a:latin typeface="HGPｺﾞｼｯｸE" panose="020B0900000000000000" pitchFamily="50" charset="-128"/>
                <a:ea typeface="HGPｺﾞｼｯｸE" panose="020B0900000000000000" pitchFamily="50" charset="-128"/>
              </a:rPr>
              <a:t>22:00</a:t>
            </a:r>
            <a:r>
              <a:rPr lang="ja-JP" altLang="en-US" sz="1400" dirty="0">
                <a:solidFill>
                  <a:schemeClr val="tx1"/>
                </a:solidFill>
                <a:latin typeface="HGPｺﾞｼｯｸE" panose="020B0900000000000000" pitchFamily="50" charset="-128"/>
                <a:ea typeface="HGPｺﾞｼｯｸE" panose="020B0900000000000000" pitchFamily="50" charset="-128"/>
              </a:rPr>
              <a:t>迄</a:t>
            </a:r>
            <a:endParaRPr lang="en-US" altLang="ja-JP" sz="14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ja-JP" altLang="en-US" sz="1400" dirty="0" err="1">
                <a:solidFill>
                  <a:schemeClr val="tx1"/>
                </a:solidFill>
                <a:latin typeface="HGPｺﾞｼｯｸE" panose="020B0900000000000000" pitchFamily="50" charset="-128"/>
                <a:ea typeface="HGPｺﾞｼｯｸE" panose="020B0900000000000000" pitchFamily="50" charset="-128"/>
              </a:rPr>
              <a:t>ひまり</a:t>
            </a:r>
            <a:r>
              <a:rPr lang="ja-JP" altLang="en-US" sz="1400" dirty="0">
                <a:solidFill>
                  <a:schemeClr val="tx1"/>
                </a:solidFill>
                <a:latin typeface="HGPｺﾞｼｯｸE" panose="020B0900000000000000" pitchFamily="50" charset="-128"/>
                <a:ea typeface="HGPｺﾞｼｯｸE" panose="020B0900000000000000" pitchFamily="50" charset="-128"/>
              </a:rPr>
              <a:t>お好み焼き（日本食）：現在営業中、</a:t>
            </a:r>
            <a:r>
              <a:rPr lang="en-US" altLang="ja-JP" sz="1400" dirty="0">
                <a:solidFill>
                  <a:schemeClr val="tx1"/>
                </a:solidFill>
                <a:latin typeface="HGPｺﾞｼｯｸE" panose="020B0900000000000000" pitchFamily="50" charset="-128"/>
                <a:ea typeface="HGPｺﾞｼｯｸE" panose="020B0900000000000000" pitchFamily="50" charset="-128"/>
              </a:rPr>
              <a:t>11:30</a:t>
            </a: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22:30</a:t>
            </a:r>
            <a:r>
              <a:rPr lang="ja-JP" altLang="en-US" sz="1400" dirty="0">
                <a:solidFill>
                  <a:schemeClr val="tx1"/>
                </a:solidFill>
                <a:latin typeface="HGPｺﾞｼｯｸE" panose="020B0900000000000000" pitchFamily="50" charset="-128"/>
                <a:ea typeface="HGPｺﾞｼｯｸE" panose="020B0900000000000000" pitchFamily="50" charset="-128"/>
              </a:rPr>
              <a:t>迄　　　　　　　 ◆みちのく（日本食）：営業中、</a:t>
            </a:r>
            <a:r>
              <a:rPr lang="en-US" altLang="ja-JP" sz="1400" dirty="0">
                <a:solidFill>
                  <a:schemeClr val="tx1"/>
                </a:solidFill>
                <a:latin typeface="HGPｺﾞｼｯｸE" panose="020B0900000000000000" pitchFamily="50" charset="-128"/>
                <a:ea typeface="HGPｺﾞｼｯｸE" panose="020B0900000000000000" pitchFamily="50" charset="-128"/>
              </a:rPr>
              <a:t>11:00</a:t>
            </a: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14:00</a:t>
            </a:r>
            <a:r>
              <a:rPr lang="ja-JP" altLang="en-US" sz="1400" dirty="0" err="1">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17:00</a:t>
            </a: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22:00</a:t>
            </a:r>
            <a:r>
              <a:rPr lang="ja-JP" altLang="en-US" sz="1400" dirty="0">
                <a:solidFill>
                  <a:schemeClr val="tx1"/>
                </a:solidFill>
                <a:latin typeface="HGPｺﾞｼｯｸE" panose="020B0900000000000000" pitchFamily="50" charset="-128"/>
                <a:ea typeface="HGPｺﾞｼｯｸE" panose="020B0900000000000000" pitchFamily="50" charset="-128"/>
              </a:rPr>
              <a:t>迄</a:t>
            </a:r>
            <a:endParaRPr lang="en-US" altLang="ja-JP" sz="14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1400" dirty="0">
                <a:solidFill>
                  <a:schemeClr val="tx1"/>
                </a:solidFill>
                <a:latin typeface="HGPｺﾞｼｯｸE" panose="020B0900000000000000" pitchFamily="50" charset="-128"/>
                <a:ea typeface="HGPｺﾞｼｯｸE" panose="020B0900000000000000" pitchFamily="50" charset="-128"/>
              </a:rPr>
              <a:t>◆城</a:t>
            </a:r>
            <a:r>
              <a:rPr lang="en-US" altLang="ja-JP" sz="1400" dirty="0">
                <a:solidFill>
                  <a:schemeClr val="tx1"/>
                </a:solidFill>
                <a:latin typeface="HGPｺﾞｼｯｸE" panose="020B0900000000000000" pitchFamily="50" charset="-128"/>
                <a:ea typeface="HGPｺﾞｼｯｸE" panose="020B0900000000000000" pitchFamily="50" charset="-128"/>
              </a:rPr>
              <a:t>Japanese &amp; Asian Restaurant</a:t>
            </a:r>
            <a:r>
              <a:rPr lang="ja-JP" altLang="en-US" sz="1400" dirty="0">
                <a:solidFill>
                  <a:schemeClr val="tx1"/>
                </a:solidFill>
                <a:latin typeface="HGPｺﾞｼｯｸE" panose="020B0900000000000000" pitchFamily="50" charset="-128"/>
                <a:ea typeface="HGPｺﾞｼｯｸE" panose="020B0900000000000000" pitchFamily="50" charset="-128"/>
              </a:rPr>
              <a:t>（日本食）：営業中、</a:t>
            </a:r>
            <a:r>
              <a:rPr lang="en-US" altLang="ja-JP" sz="1400" dirty="0">
                <a:solidFill>
                  <a:schemeClr val="tx1"/>
                </a:solidFill>
                <a:latin typeface="HGPｺﾞｼｯｸE" panose="020B0900000000000000" pitchFamily="50" charset="-128"/>
                <a:ea typeface="HGPｺﾞｼｯｸE" panose="020B0900000000000000" pitchFamily="50" charset="-128"/>
              </a:rPr>
              <a:t>11:00</a:t>
            </a: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14:00</a:t>
            </a:r>
            <a:r>
              <a:rPr lang="ja-JP" altLang="en-US" sz="1400" dirty="0" err="1">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17:00</a:t>
            </a: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22:00</a:t>
            </a:r>
            <a:r>
              <a:rPr lang="ja-JP" altLang="en-US" sz="1400" dirty="0">
                <a:solidFill>
                  <a:schemeClr val="tx1"/>
                </a:solidFill>
                <a:latin typeface="HGPｺﾞｼｯｸE" panose="020B0900000000000000" pitchFamily="50" charset="-128"/>
                <a:ea typeface="HGPｺﾞｼｯｸE" panose="020B0900000000000000" pitchFamily="50" charset="-128"/>
              </a:rPr>
              <a:t>迄</a:t>
            </a:r>
            <a:endParaRPr kumimoji="1" lang="en-US" altLang="ja-JP" sz="1400" dirty="0">
              <a:solidFill>
                <a:schemeClr val="tx1"/>
              </a:solidFill>
              <a:latin typeface="HGPｺﾞｼｯｸE" panose="020B0900000000000000" pitchFamily="50" charset="-128"/>
              <a:ea typeface="HGPｺﾞｼｯｸE" panose="020B0900000000000000" pitchFamily="50" charset="-128"/>
            </a:endParaRPr>
          </a:p>
          <a:p>
            <a:pPr marL="45720" indent="0">
              <a:buNone/>
            </a:pPr>
            <a:endParaRPr kumimoji="1" lang="ja-JP" altLang="en-US"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12064" y="365760"/>
            <a:ext cx="11192256" cy="6205728"/>
          </a:xfrm>
        </p:spPr>
        <p:txBody>
          <a:bodyPr>
            <a:normAutofit fontScale="92500" lnSpcReduction="10000"/>
          </a:bodyPr>
          <a:lstStyle/>
          <a:p>
            <a:pPr marL="45720" indent="0">
              <a:buNone/>
            </a:pP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err="1">
                <a:solidFill>
                  <a:schemeClr val="tx1"/>
                </a:solidFill>
                <a:latin typeface="HGPｺﾞｼｯｸE" panose="020B0900000000000000" pitchFamily="50" charset="-128"/>
                <a:ea typeface="HGPｺﾞｼｯｸE" panose="020B0900000000000000" pitchFamily="50" charset="-128"/>
              </a:rPr>
              <a:t>Thiripyitsaya</a:t>
            </a:r>
            <a:r>
              <a:rPr lang="en-US" altLang="ja-JP" sz="1400" dirty="0">
                <a:solidFill>
                  <a:schemeClr val="tx1"/>
                </a:solidFill>
                <a:latin typeface="HGPｺﾞｼｯｸE" panose="020B0900000000000000" pitchFamily="50" charset="-128"/>
                <a:ea typeface="HGPｺﾞｼｯｸE" panose="020B0900000000000000" pitchFamily="50" charset="-128"/>
              </a:rPr>
              <a:t> Sky </a:t>
            </a:r>
            <a:r>
              <a:rPr lang="en-US" altLang="ja-JP" sz="1400" dirty="0" err="1">
                <a:solidFill>
                  <a:schemeClr val="tx1"/>
                </a:solidFill>
                <a:latin typeface="HGPｺﾞｼｯｸE" panose="020B0900000000000000" pitchFamily="50" charset="-128"/>
                <a:ea typeface="HGPｺﾞｼｯｸE" panose="020B0900000000000000" pitchFamily="50" charset="-128"/>
              </a:rPr>
              <a:t>Bisto</a:t>
            </a:r>
            <a:r>
              <a:rPr lang="ja-JP" altLang="en-US" sz="1400" dirty="0">
                <a:solidFill>
                  <a:schemeClr val="tx1"/>
                </a:solidFill>
                <a:latin typeface="HGPｺﾞｼｯｸE" panose="020B0900000000000000" pitchFamily="50" charset="-128"/>
                <a:ea typeface="HGPｺﾞｼｯｸE" panose="020B0900000000000000" pitchFamily="50" charset="-128"/>
              </a:rPr>
              <a:t>（エスニック料理）：現在営業中、</a:t>
            </a:r>
            <a:r>
              <a:rPr lang="en-US" altLang="ja-JP" sz="1400" dirty="0">
                <a:solidFill>
                  <a:schemeClr val="tx1"/>
                </a:solidFill>
                <a:latin typeface="HGPｺﾞｼｯｸE" panose="020B0900000000000000" pitchFamily="50" charset="-128"/>
                <a:ea typeface="HGPｺﾞｼｯｸE" panose="020B0900000000000000" pitchFamily="50" charset="-128"/>
              </a:rPr>
              <a:t>11:00</a:t>
            </a: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22:00</a:t>
            </a:r>
            <a:r>
              <a:rPr lang="ja-JP" altLang="en-US" sz="1400" dirty="0">
                <a:solidFill>
                  <a:schemeClr val="tx1"/>
                </a:solidFill>
                <a:latin typeface="HGPｺﾞｼｯｸE" panose="020B0900000000000000" pitchFamily="50" charset="-128"/>
                <a:ea typeface="HGPｺﾞｼｯｸE" panose="020B0900000000000000" pitchFamily="50" charset="-128"/>
              </a:rPr>
              <a:t>迄</a:t>
            </a:r>
            <a:endParaRPr lang="en-US" altLang="ja-JP" sz="14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Shan </a:t>
            </a:r>
            <a:r>
              <a:rPr lang="en-US" altLang="ja-JP" sz="1400" dirty="0" err="1">
                <a:solidFill>
                  <a:schemeClr val="tx1"/>
                </a:solidFill>
                <a:latin typeface="HGPｺﾞｼｯｸE" panose="020B0900000000000000" pitchFamily="50" charset="-128"/>
                <a:ea typeface="HGPｺﾞｼｯｸE" panose="020B0900000000000000" pitchFamily="50" charset="-128"/>
              </a:rPr>
              <a:t>Yoe</a:t>
            </a:r>
            <a:r>
              <a:rPr lang="en-US" altLang="ja-JP" sz="1400" dirty="0">
                <a:solidFill>
                  <a:schemeClr val="tx1"/>
                </a:solidFill>
                <a:latin typeface="HGPｺﾞｼｯｸE" panose="020B0900000000000000" pitchFamily="50" charset="-128"/>
                <a:ea typeface="HGPｺﾞｼｯｸE" panose="020B0900000000000000" pitchFamily="50" charset="-128"/>
              </a:rPr>
              <a:t> </a:t>
            </a:r>
            <a:r>
              <a:rPr lang="en-US" altLang="ja-JP" sz="1400" dirty="0" err="1">
                <a:solidFill>
                  <a:schemeClr val="tx1"/>
                </a:solidFill>
                <a:latin typeface="HGPｺﾞｼｯｸE" panose="020B0900000000000000" pitchFamily="50" charset="-128"/>
                <a:ea typeface="HGPｺﾞｼｯｸE" panose="020B0900000000000000" pitchFamily="50" charset="-128"/>
              </a:rPr>
              <a:t>Yar</a:t>
            </a:r>
            <a:r>
              <a:rPr lang="en-US" altLang="ja-JP" sz="1400" dirty="0">
                <a:solidFill>
                  <a:schemeClr val="tx1"/>
                </a:solidFill>
                <a:latin typeface="HGPｺﾞｼｯｸE" panose="020B0900000000000000" pitchFamily="50" charset="-128"/>
                <a:ea typeface="HGPｺﾞｼｯｸE" panose="020B0900000000000000" pitchFamily="50" charset="-128"/>
              </a:rPr>
              <a:t> </a:t>
            </a:r>
            <a:r>
              <a:rPr lang="ja-JP" altLang="en-US" sz="1400" dirty="0">
                <a:solidFill>
                  <a:schemeClr val="tx1"/>
                </a:solidFill>
                <a:latin typeface="HGPｺﾞｼｯｸE" panose="020B0900000000000000" pitchFamily="50" charset="-128"/>
                <a:ea typeface="HGPｺﾞｼｯｸE" panose="020B0900000000000000" pitchFamily="50" charset="-128"/>
              </a:rPr>
              <a:t>本店（ミャンマー・シャン料理）：現在営業中、</a:t>
            </a:r>
            <a:r>
              <a:rPr lang="en-US" altLang="ja-JP" sz="1400" dirty="0">
                <a:solidFill>
                  <a:schemeClr val="tx1"/>
                </a:solidFill>
                <a:latin typeface="HGPｺﾞｼｯｸE" panose="020B0900000000000000" pitchFamily="50" charset="-128"/>
                <a:ea typeface="HGPｺﾞｼｯｸE" panose="020B0900000000000000" pitchFamily="50" charset="-128"/>
              </a:rPr>
              <a:t>08:00</a:t>
            </a: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21:00</a:t>
            </a:r>
            <a:r>
              <a:rPr lang="ja-JP" altLang="en-US" sz="1400" dirty="0">
                <a:solidFill>
                  <a:schemeClr val="tx1"/>
                </a:solidFill>
                <a:latin typeface="HGPｺﾞｼｯｸE" panose="020B0900000000000000" pitchFamily="50" charset="-128"/>
                <a:ea typeface="HGPｺﾞｼｯｸE" panose="020B0900000000000000" pitchFamily="50" charset="-128"/>
              </a:rPr>
              <a:t>迄　</a:t>
            </a:r>
            <a:endParaRPr lang="en-US" altLang="ja-JP" sz="14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err="1">
                <a:solidFill>
                  <a:schemeClr val="tx1"/>
                </a:solidFill>
                <a:latin typeface="HGPｺﾞｼｯｸE" panose="020B0900000000000000" pitchFamily="50" charset="-128"/>
                <a:ea typeface="HGPｺﾞｼｯｸE" panose="020B0900000000000000" pitchFamily="50" charset="-128"/>
              </a:rPr>
              <a:t>Taing</a:t>
            </a:r>
            <a:r>
              <a:rPr lang="en-US" altLang="ja-JP" sz="1400" dirty="0">
                <a:solidFill>
                  <a:schemeClr val="tx1"/>
                </a:solidFill>
                <a:latin typeface="HGPｺﾞｼｯｸE" panose="020B0900000000000000" pitchFamily="50" charset="-128"/>
                <a:ea typeface="HGPｺﾞｼｯｸE" panose="020B0900000000000000" pitchFamily="50" charset="-128"/>
              </a:rPr>
              <a:t> Yin Thar(</a:t>
            </a:r>
            <a:r>
              <a:rPr lang="ja-JP" altLang="en-US" sz="1400" dirty="0">
                <a:solidFill>
                  <a:schemeClr val="tx1"/>
                </a:solidFill>
                <a:latin typeface="HGPｺﾞｼｯｸE" panose="020B0900000000000000" pitchFamily="50" charset="-128"/>
                <a:ea typeface="HGPｺﾞｼｯｸE" panose="020B0900000000000000" pitchFamily="50" charset="-128"/>
              </a:rPr>
              <a:t>ミャンマー料理）：現在営業中</a:t>
            </a:r>
            <a:r>
              <a:rPr lang="en-US" altLang="ja-JP" sz="1400" dirty="0">
                <a:solidFill>
                  <a:schemeClr val="tx1"/>
                </a:solidFill>
                <a:latin typeface="HGPｺﾞｼｯｸE" panose="020B0900000000000000" pitchFamily="50" charset="-128"/>
                <a:ea typeface="HGPｺﾞｼｯｸE" panose="020B0900000000000000" pitchFamily="50" charset="-128"/>
              </a:rPr>
              <a:t>10:00</a:t>
            </a: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21:00</a:t>
            </a:r>
            <a:r>
              <a:rPr lang="ja-JP" altLang="en-US" sz="1400" dirty="0">
                <a:solidFill>
                  <a:schemeClr val="tx1"/>
                </a:solidFill>
                <a:latin typeface="HGPｺﾞｼｯｸE" panose="020B0900000000000000" pitchFamily="50" charset="-128"/>
                <a:ea typeface="HGPｺﾞｼｯｸE" panose="020B0900000000000000" pitchFamily="50" charset="-128"/>
              </a:rPr>
              <a:t>迄　</a:t>
            </a:r>
            <a:endParaRPr lang="en-US" altLang="ja-JP" sz="14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L’OPERA</a:t>
            </a:r>
            <a:r>
              <a:rPr lang="ja-JP" altLang="en-US" sz="1400" dirty="0">
                <a:solidFill>
                  <a:schemeClr val="tx1"/>
                </a:solidFill>
                <a:latin typeface="HGPｺﾞｼｯｸE" panose="020B0900000000000000" pitchFamily="50" charset="-128"/>
                <a:ea typeface="HGPｺﾞｼｯｸE" panose="020B0900000000000000" pitchFamily="50" charset="-128"/>
              </a:rPr>
              <a:t>（イタリア料理）：現在営業中、</a:t>
            </a:r>
            <a:r>
              <a:rPr lang="en-US" altLang="ja-JP" sz="1400" dirty="0">
                <a:solidFill>
                  <a:schemeClr val="tx1"/>
                </a:solidFill>
                <a:latin typeface="HGPｺﾞｼｯｸE" panose="020B0900000000000000" pitchFamily="50" charset="-128"/>
                <a:ea typeface="HGPｺﾞｼｯｸE" panose="020B0900000000000000" pitchFamily="50" charset="-128"/>
              </a:rPr>
              <a:t>11:00</a:t>
            </a: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14:00</a:t>
            </a:r>
            <a:r>
              <a:rPr lang="ja-JP" altLang="en-US" sz="1400" dirty="0" err="1">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18:00</a:t>
            </a: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22:00</a:t>
            </a:r>
            <a:r>
              <a:rPr lang="ja-JP" altLang="en-US" sz="1400" dirty="0">
                <a:solidFill>
                  <a:schemeClr val="tx1"/>
                </a:solidFill>
                <a:latin typeface="HGPｺﾞｼｯｸE" panose="020B0900000000000000" pitchFamily="50" charset="-128"/>
                <a:ea typeface="HGPｺﾞｼｯｸE" panose="020B0900000000000000" pitchFamily="50" charset="-128"/>
              </a:rPr>
              <a:t>迄　</a:t>
            </a:r>
            <a:endParaRPr lang="en-US" altLang="ja-JP" sz="14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err="1">
                <a:solidFill>
                  <a:schemeClr val="tx1"/>
                </a:solidFill>
                <a:latin typeface="HGPｺﾞｼｯｸE" panose="020B0900000000000000" pitchFamily="50" charset="-128"/>
                <a:ea typeface="HGPｺﾞｼｯｸE" panose="020B0900000000000000" pitchFamily="50" charset="-128"/>
              </a:rPr>
              <a:t>Sorabol</a:t>
            </a:r>
            <a:r>
              <a:rPr lang="en-US" altLang="ja-JP" sz="1400" dirty="0">
                <a:solidFill>
                  <a:schemeClr val="tx1"/>
                </a:solidFill>
                <a:latin typeface="HGPｺﾞｼｯｸE" panose="020B0900000000000000" pitchFamily="50" charset="-128"/>
                <a:ea typeface="HGPｺﾞｼｯｸE" panose="020B0900000000000000" pitchFamily="50" charset="-128"/>
              </a:rPr>
              <a:t> Korean Restaurant</a:t>
            </a:r>
            <a:r>
              <a:rPr lang="ja-JP" altLang="en-US" sz="1400" dirty="0">
                <a:solidFill>
                  <a:schemeClr val="tx1"/>
                </a:solidFill>
                <a:latin typeface="HGPｺﾞｼｯｸE" panose="020B0900000000000000" pitchFamily="50" charset="-128"/>
                <a:ea typeface="HGPｺﾞｼｯｸE" panose="020B0900000000000000" pitchFamily="50" charset="-128"/>
              </a:rPr>
              <a:t>（韓国料理）：現在営業中、</a:t>
            </a:r>
            <a:r>
              <a:rPr lang="en-US" altLang="ja-JP" sz="1400" dirty="0">
                <a:solidFill>
                  <a:schemeClr val="tx1"/>
                </a:solidFill>
                <a:latin typeface="HGPｺﾞｼｯｸE" panose="020B0900000000000000" pitchFamily="50" charset="-128"/>
                <a:ea typeface="HGPｺﾞｼｯｸE" panose="020B0900000000000000" pitchFamily="50" charset="-128"/>
              </a:rPr>
              <a:t>10:00</a:t>
            </a: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20:00</a:t>
            </a:r>
            <a:r>
              <a:rPr lang="ja-JP" altLang="en-US" sz="1400" dirty="0">
                <a:solidFill>
                  <a:schemeClr val="tx1"/>
                </a:solidFill>
                <a:latin typeface="HGPｺﾞｼｯｸE" panose="020B0900000000000000" pitchFamily="50" charset="-128"/>
                <a:ea typeface="HGPｺﾞｼｯｸE" panose="020B0900000000000000" pitchFamily="50" charset="-128"/>
              </a:rPr>
              <a:t>迄</a:t>
            </a:r>
            <a:endParaRPr lang="en-US" altLang="ja-JP" sz="14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Golden Crab House</a:t>
            </a:r>
            <a:r>
              <a:rPr lang="ja-JP" altLang="en-US" sz="1400" dirty="0">
                <a:solidFill>
                  <a:schemeClr val="tx1"/>
                </a:solidFill>
                <a:latin typeface="HGPｺﾞｼｯｸE" panose="020B0900000000000000" pitchFamily="50" charset="-128"/>
                <a:ea typeface="HGPｺﾞｼｯｸE" panose="020B0900000000000000" pitchFamily="50" charset="-128"/>
              </a:rPr>
              <a:t>（シーフード料理）：現在、</a:t>
            </a:r>
            <a:r>
              <a:rPr lang="en-US" altLang="ja-JP" sz="1400" dirty="0">
                <a:solidFill>
                  <a:schemeClr val="tx1"/>
                </a:solidFill>
                <a:latin typeface="HGPｺﾞｼｯｸE" panose="020B0900000000000000" pitchFamily="50" charset="-128"/>
                <a:ea typeface="HGPｺﾞｼｯｸE" panose="020B0900000000000000" pitchFamily="50" charset="-128"/>
              </a:rPr>
              <a:t>09:30</a:t>
            </a: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21:30</a:t>
            </a:r>
            <a:r>
              <a:rPr lang="ja-JP" altLang="en-US" sz="1400" dirty="0">
                <a:solidFill>
                  <a:schemeClr val="tx1"/>
                </a:solidFill>
                <a:latin typeface="HGPｺﾞｼｯｸE" panose="020B0900000000000000" pitchFamily="50" charset="-128"/>
                <a:ea typeface="HGPｺﾞｼｯｸE" panose="020B0900000000000000" pitchFamily="50" charset="-128"/>
              </a:rPr>
              <a:t>迄、テイクアウトのみの営業を行っております。</a:t>
            </a:r>
            <a:endParaRPr lang="en-US" altLang="ja-JP" sz="14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Beauty in The Pot</a:t>
            </a:r>
            <a:r>
              <a:rPr lang="ja-JP" altLang="en-US" sz="1400" dirty="0">
                <a:solidFill>
                  <a:schemeClr val="tx1"/>
                </a:solidFill>
                <a:latin typeface="HGPｺﾞｼｯｸE" panose="020B0900000000000000" pitchFamily="50" charset="-128"/>
                <a:ea typeface="HGPｺﾞｼｯｸE" panose="020B0900000000000000" pitchFamily="50" charset="-128"/>
              </a:rPr>
              <a:t>（ホットポッド鍋料理）：現在営業中、</a:t>
            </a:r>
            <a:r>
              <a:rPr lang="en-US" altLang="ja-JP" sz="1400" dirty="0">
                <a:solidFill>
                  <a:schemeClr val="tx1"/>
                </a:solidFill>
                <a:latin typeface="HGPｺﾞｼｯｸE" panose="020B0900000000000000" pitchFamily="50" charset="-128"/>
                <a:ea typeface="HGPｺﾞｼｯｸE" panose="020B0900000000000000" pitchFamily="50" charset="-128"/>
              </a:rPr>
              <a:t>11:00</a:t>
            </a: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20:30</a:t>
            </a:r>
            <a:r>
              <a:rPr lang="ja-JP" altLang="en-US" sz="1400" dirty="0">
                <a:solidFill>
                  <a:schemeClr val="tx1"/>
                </a:solidFill>
                <a:latin typeface="HGPｺﾞｼｯｸE" panose="020B0900000000000000" pitchFamily="50" charset="-128"/>
                <a:ea typeface="HGPｺﾞｼｯｸE" panose="020B0900000000000000" pitchFamily="50" charset="-128"/>
              </a:rPr>
              <a:t>迄</a:t>
            </a:r>
            <a:endParaRPr lang="en-US" altLang="ja-JP" sz="14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Golden </a:t>
            </a:r>
            <a:r>
              <a:rPr lang="en-US" altLang="ja-JP" sz="1400" dirty="0" err="1">
                <a:solidFill>
                  <a:schemeClr val="tx1"/>
                </a:solidFill>
                <a:latin typeface="HGPｺﾞｼｯｸE" panose="020B0900000000000000" pitchFamily="50" charset="-128"/>
                <a:ea typeface="HGPｺﾞｼｯｸE" panose="020B0900000000000000" pitchFamily="50" charset="-128"/>
              </a:rPr>
              <a:t>Dack</a:t>
            </a:r>
            <a:r>
              <a:rPr lang="ja-JP" altLang="en-US" sz="1400" dirty="0">
                <a:solidFill>
                  <a:schemeClr val="tx1"/>
                </a:solidFill>
                <a:latin typeface="HGPｺﾞｼｯｸE" panose="020B0900000000000000" pitchFamily="50" charset="-128"/>
                <a:ea typeface="HGPｺﾞｼｯｸE" panose="020B0900000000000000" pitchFamily="50" charset="-128"/>
              </a:rPr>
              <a:t>（中華料理）：現在、</a:t>
            </a:r>
            <a:r>
              <a:rPr lang="en-US" altLang="ja-JP" sz="1400" dirty="0">
                <a:solidFill>
                  <a:schemeClr val="tx1"/>
                </a:solidFill>
                <a:latin typeface="HGPｺﾞｼｯｸE" panose="020B0900000000000000" pitchFamily="50" charset="-128"/>
                <a:ea typeface="HGPｺﾞｼｯｸE" panose="020B0900000000000000" pitchFamily="50" charset="-128"/>
              </a:rPr>
              <a:t>09:00</a:t>
            </a: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12:00</a:t>
            </a:r>
            <a:r>
              <a:rPr lang="ja-JP" altLang="en-US" sz="1400" dirty="0">
                <a:solidFill>
                  <a:schemeClr val="tx1"/>
                </a:solidFill>
                <a:latin typeface="HGPｺﾞｼｯｸE" panose="020B0900000000000000" pitchFamily="50" charset="-128"/>
                <a:ea typeface="HGPｺﾞｼｯｸE" panose="020B0900000000000000" pitchFamily="50" charset="-128"/>
              </a:rPr>
              <a:t>迄、テイクアウトのみの営業を行っております。</a:t>
            </a:r>
            <a:endParaRPr lang="en-US" altLang="ja-JP" sz="14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House of Memories</a:t>
            </a:r>
            <a:r>
              <a:rPr lang="ja-JP" altLang="en-US" sz="1400" dirty="0">
                <a:solidFill>
                  <a:schemeClr val="tx1"/>
                </a:solidFill>
                <a:latin typeface="HGPｺﾞｼｯｸE" panose="020B0900000000000000" pitchFamily="50" charset="-128"/>
                <a:ea typeface="HGPｺﾞｼｯｸE" panose="020B0900000000000000" pitchFamily="50" charset="-128"/>
              </a:rPr>
              <a:t>（ミャンマー料理）：</a:t>
            </a:r>
            <a:r>
              <a:rPr lang="en-US" altLang="ja-JP" sz="1400" dirty="0">
                <a:solidFill>
                  <a:schemeClr val="tx1"/>
                </a:solidFill>
                <a:latin typeface="HGPｺﾞｼｯｸE" panose="020B0900000000000000" pitchFamily="50" charset="-128"/>
                <a:ea typeface="HGPｺﾞｼｯｸE" panose="020B0900000000000000" pitchFamily="50" charset="-128"/>
              </a:rPr>
              <a:t>10:00</a:t>
            </a: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20:00</a:t>
            </a:r>
            <a:r>
              <a:rPr lang="ja-JP" altLang="en-US" sz="1400" dirty="0">
                <a:solidFill>
                  <a:schemeClr val="tx1"/>
                </a:solidFill>
                <a:latin typeface="HGPｺﾞｼｯｸE" panose="020B0900000000000000" pitchFamily="50" charset="-128"/>
                <a:ea typeface="HGPｺﾞｼｯｸE" panose="020B0900000000000000" pitchFamily="50" charset="-128"/>
              </a:rPr>
              <a:t>迄、テイクアウトのみの営業を行っております。</a:t>
            </a:r>
            <a:endParaRPr lang="en-US" altLang="ja-JP" sz="14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1400" dirty="0">
                <a:solidFill>
                  <a:schemeClr val="tx1"/>
                </a:solidFill>
                <a:latin typeface="HGPｺﾞｼｯｸE" panose="020B0900000000000000" pitchFamily="50" charset="-128"/>
                <a:ea typeface="HGPｺﾞｼｯｸE" panose="020B0900000000000000" pitchFamily="50" charset="-128"/>
              </a:rPr>
              <a:t>◆Ｐａ</a:t>
            </a:r>
            <a:r>
              <a:rPr lang="en-US" altLang="ja-JP" sz="1400" dirty="0" err="1">
                <a:solidFill>
                  <a:schemeClr val="tx1"/>
                </a:solidFill>
                <a:latin typeface="HGPｺﾞｼｯｸE" panose="020B0900000000000000" pitchFamily="50" charset="-128"/>
                <a:ea typeface="HGPｺﾞｼｯｸE" panose="020B0900000000000000" pitchFamily="50" charset="-128"/>
              </a:rPr>
              <a:t>donmar</a:t>
            </a:r>
            <a:r>
              <a:rPr lang="ja-JP" altLang="en-US" sz="1400" dirty="0">
                <a:solidFill>
                  <a:schemeClr val="tx1"/>
                </a:solidFill>
                <a:latin typeface="HGPｺﾞｼｯｸE" panose="020B0900000000000000" pitchFamily="50" charset="-128"/>
                <a:ea typeface="HGPｺﾞｼｯｸE" panose="020B0900000000000000" pitchFamily="50" charset="-128"/>
              </a:rPr>
              <a:t>（ミャンマー料理）：営業中、</a:t>
            </a:r>
            <a:r>
              <a:rPr lang="en-US" altLang="ja-JP" sz="1400" dirty="0">
                <a:solidFill>
                  <a:schemeClr val="tx1"/>
                </a:solidFill>
                <a:latin typeface="HGPｺﾞｼｯｸE" panose="020B0900000000000000" pitchFamily="50" charset="-128"/>
                <a:ea typeface="HGPｺﾞｼｯｸE" panose="020B0900000000000000" pitchFamily="50" charset="-128"/>
              </a:rPr>
              <a:t>15:00</a:t>
            </a: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20:00</a:t>
            </a:r>
            <a:r>
              <a:rPr lang="ja-JP" altLang="en-US" sz="1400" dirty="0">
                <a:solidFill>
                  <a:schemeClr val="tx1"/>
                </a:solidFill>
                <a:latin typeface="HGPｺﾞｼｯｸE" panose="020B0900000000000000" pitchFamily="50" charset="-128"/>
                <a:ea typeface="HGPｺﾞｼｯｸE" panose="020B0900000000000000" pitchFamily="50" charset="-128"/>
              </a:rPr>
              <a:t>迄</a:t>
            </a:r>
            <a:endParaRPr lang="en-US" altLang="ja-JP" sz="14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1400" dirty="0">
                <a:solidFill>
                  <a:schemeClr val="tx1"/>
                </a:solidFill>
                <a:latin typeface="HGPｺﾞｼｯｸE" panose="020B0900000000000000" pitchFamily="50" charset="-128"/>
                <a:ea typeface="HGPｺﾞｼｯｸE" panose="020B0900000000000000" pitchFamily="50" charset="-128"/>
              </a:rPr>
              <a:t>◆Ｍ</a:t>
            </a:r>
            <a:r>
              <a:rPr lang="en-US" altLang="ja-JP" sz="1400" dirty="0" err="1">
                <a:solidFill>
                  <a:schemeClr val="tx1"/>
                </a:solidFill>
                <a:latin typeface="HGPｺﾞｼｯｸE" panose="020B0900000000000000" pitchFamily="50" charset="-128"/>
                <a:ea typeface="HGPｺﾞｼｯｸE" panose="020B0900000000000000" pitchFamily="50" charset="-128"/>
              </a:rPr>
              <a:t>onsoon</a:t>
            </a:r>
            <a:r>
              <a:rPr lang="en-US" altLang="ja-JP" sz="1400" dirty="0">
                <a:solidFill>
                  <a:schemeClr val="tx1"/>
                </a:solidFill>
                <a:latin typeface="HGPｺﾞｼｯｸE" panose="020B0900000000000000" pitchFamily="50" charset="-128"/>
                <a:ea typeface="HGPｺﾞｼｯｸE" panose="020B0900000000000000" pitchFamily="50" charset="-128"/>
              </a:rPr>
              <a:t> Cafe</a:t>
            </a:r>
            <a:r>
              <a:rPr lang="ja-JP" altLang="en-US" sz="1400" dirty="0">
                <a:solidFill>
                  <a:schemeClr val="tx1"/>
                </a:solidFill>
                <a:latin typeface="HGPｺﾞｼｯｸE" panose="020B0900000000000000" pitchFamily="50" charset="-128"/>
                <a:ea typeface="HGPｺﾞｼｯｸE" panose="020B0900000000000000" pitchFamily="50" charset="-128"/>
              </a:rPr>
              <a:t>（エスニック料理）：営業中、</a:t>
            </a:r>
            <a:r>
              <a:rPr lang="en-US" altLang="ja-JP" sz="1400" dirty="0">
                <a:solidFill>
                  <a:schemeClr val="tx1"/>
                </a:solidFill>
                <a:latin typeface="HGPｺﾞｼｯｸE" panose="020B0900000000000000" pitchFamily="50" charset="-128"/>
                <a:ea typeface="HGPｺﾞｼｯｸE" panose="020B0900000000000000" pitchFamily="50" charset="-128"/>
              </a:rPr>
              <a:t>11:00</a:t>
            </a: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20:00</a:t>
            </a:r>
            <a:r>
              <a:rPr lang="ja-JP" altLang="en-US" sz="1400" dirty="0">
                <a:solidFill>
                  <a:schemeClr val="tx1"/>
                </a:solidFill>
                <a:latin typeface="HGPｺﾞｼｯｸE" panose="020B0900000000000000" pitchFamily="50" charset="-128"/>
                <a:ea typeface="HGPｺﾞｼｯｸE" panose="020B0900000000000000" pitchFamily="50" charset="-128"/>
              </a:rPr>
              <a:t>迄</a:t>
            </a:r>
            <a:endParaRPr lang="en-US" altLang="ja-JP" sz="14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1400" dirty="0">
                <a:solidFill>
                  <a:schemeClr val="tx1"/>
                </a:solidFill>
                <a:latin typeface="HGPｺﾞｼｯｸE" panose="020B0900000000000000" pitchFamily="50" charset="-128"/>
                <a:ea typeface="HGPｺﾞｼｯｸE" panose="020B0900000000000000" pitchFamily="50" charset="-128"/>
              </a:rPr>
              <a:t>★現状のレストランの対応</a:t>
            </a:r>
            <a:endParaRPr lang="en-US" altLang="ja-JP" sz="14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1400" dirty="0">
                <a:solidFill>
                  <a:schemeClr val="tx1"/>
                </a:solidFill>
                <a:latin typeface="HGPｺﾞｼｯｸE" panose="020B0900000000000000" pitchFamily="50" charset="-128"/>
                <a:ea typeface="HGPｺﾞｼｯｸE" panose="020B0900000000000000" pitchFamily="50" charset="-128"/>
              </a:rPr>
              <a:t>①ソーシャルディスタンスの徹底、②従業員のマスク着用、③入店時は体温チェックしたうえで、氏名、電話番号、入店日時、体温等の記録の保存の徹底、④</a:t>
            </a:r>
            <a:r>
              <a:rPr lang="en-US" altLang="ja-JP" sz="1400" dirty="0">
                <a:solidFill>
                  <a:schemeClr val="tx1"/>
                </a:solidFill>
                <a:latin typeface="HGPｺﾞｼｯｸE" panose="020B0900000000000000" pitchFamily="50" charset="-128"/>
                <a:ea typeface="HGPｺﾞｼｯｸE" panose="020B0900000000000000" pitchFamily="50" charset="-128"/>
              </a:rPr>
              <a:t>4</a:t>
            </a:r>
            <a:r>
              <a:rPr lang="ja-JP" altLang="en-US" sz="1400" dirty="0">
                <a:solidFill>
                  <a:schemeClr val="tx1"/>
                </a:solidFill>
                <a:latin typeface="HGPｺﾞｼｯｸE" panose="020B0900000000000000" pitchFamily="50" charset="-128"/>
                <a:ea typeface="HGPｺﾞｼｯｸE" panose="020B0900000000000000" pitchFamily="50" charset="-128"/>
              </a:rPr>
              <a:t>名座席に</a:t>
            </a:r>
            <a:r>
              <a:rPr lang="en-US" altLang="ja-JP" sz="1400" dirty="0">
                <a:solidFill>
                  <a:schemeClr val="tx1"/>
                </a:solidFill>
                <a:latin typeface="HGPｺﾞｼｯｸE" panose="020B0900000000000000" pitchFamily="50" charset="-128"/>
                <a:ea typeface="HGPｺﾞｼｯｸE" panose="020B0900000000000000" pitchFamily="50" charset="-128"/>
              </a:rPr>
              <a:t>1</a:t>
            </a:r>
            <a:r>
              <a:rPr lang="ja-JP" altLang="en-US" sz="1400" dirty="0">
                <a:solidFill>
                  <a:schemeClr val="tx1"/>
                </a:solidFill>
                <a:latin typeface="HGPｺﾞｼｯｸE" panose="020B0900000000000000" pitchFamily="50" charset="-128"/>
                <a:ea typeface="HGPｺﾞｼｯｸE" panose="020B0900000000000000" pitchFamily="50" charset="-128"/>
              </a:rPr>
              <a:t>名利用、</a:t>
            </a:r>
            <a:r>
              <a:rPr lang="en-US" altLang="ja-JP" sz="1400" dirty="0">
                <a:solidFill>
                  <a:schemeClr val="tx1"/>
                </a:solidFill>
                <a:latin typeface="HGPｺﾞｼｯｸE" panose="020B0900000000000000" pitchFamily="50" charset="-128"/>
                <a:ea typeface="HGPｺﾞｼｯｸE" panose="020B0900000000000000" pitchFamily="50" charset="-128"/>
              </a:rPr>
              <a:t>2</a:t>
            </a:r>
            <a:r>
              <a:rPr lang="ja-JP" altLang="en-US" sz="1400" dirty="0">
                <a:solidFill>
                  <a:schemeClr val="tx1"/>
                </a:solidFill>
                <a:latin typeface="HGPｺﾞｼｯｸE" panose="020B0900000000000000" pitchFamily="50" charset="-128"/>
                <a:ea typeface="HGPｺﾞｼｯｸE" panose="020B0900000000000000" pitchFamily="50" charset="-128"/>
              </a:rPr>
              <a:t>名座席に</a:t>
            </a:r>
            <a:r>
              <a:rPr lang="en-US" altLang="ja-JP" sz="1400" dirty="0">
                <a:solidFill>
                  <a:schemeClr val="tx1"/>
                </a:solidFill>
                <a:latin typeface="HGPｺﾞｼｯｸE" panose="020B0900000000000000" pitchFamily="50" charset="-128"/>
                <a:ea typeface="HGPｺﾞｼｯｸE" panose="020B0900000000000000" pitchFamily="50" charset="-128"/>
              </a:rPr>
              <a:t>1</a:t>
            </a:r>
            <a:r>
              <a:rPr lang="ja-JP" altLang="en-US" sz="1400" dirty="0">
                <a:solidFill>
                  <a:schemeClr val="tx1"/>
                </a:solidFill>
                <a:latin typeface="HGPｺﾞｼｯｸE" panose="020B0900000000000000" pitchFamily="50" charset="-128"/>
                <a:ea typeface="HGPｺﾞｼｯｸE" panose="020B0900000000000000" pitchFamily="50" charset="-128"/>
              </a:rPr>
              <a:t>名利用などソーシャルディスタンスの徹底、⑤消毒剤、石鹸、テーブル用消毒剤の完備</a:t>
            </a:r>
            <a:endParaRPr lang="en-US" altLang="ja-JP" sz="14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1400" dirty="0">
                <a:solidFill>
                  <a:schemeClr val="tx1"/>
                </a:solidFill>
                <a:latin typeface="HGPｺﾞｼｯｸE" panose="020B0900000000000000" pitchFamily="50" charset="-128"/>
                <a:ea typeface="HGPｺﾞｼｯｸE" panose="020B0900000000000000" pitchFamily="50" charset="-128"/>
              </a:rPr>
              <a:t>◎スーパー・マーケット営業情報</a:t>
            </a:r>
            <a:endParaRPr lang="en-US" altLang="ja-JP" sz="14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err="1">
                <a:solidFill>
                  <a:schemeClr val="tx1"/>
                </a:solidFill>
                <a:latin typeface="HGPｺﾞｼｯｸE" panose="020B0900000000000000" pitchFamily="50" charset="-128"/>
                <a:ea typeface="HGPｺﾞｼｯｸE" panose="020B0900000000000000" pitchFamily="50" charset="-128"/>
              </a:rPr>
              <a:t>Makro</a:t>
            </a:r>
            <a:r>
              <a:rPr lang="en-US" altLang="ja-JP" sz="1400" dirty="0">
                <a:solidFill>
                  <a:schemeClr val="tx1"/>
                </a:solidFill>
                <a:latin typeface="HGPｺﾞｼｯｸE" panose="020B0900000000000000" pitchFamily="50" charset="-128"/>
                <a:ea typeface="HGPｺﾞｼｯｸE" panose="020B0900000000000000" pitchFamily="50" charset="-128"/>
              </a:rPr>
              <a:t> Myanmar Store</a:t>
            </a:r>
            <a:r>
              <a:rPr lang="ja-JP" altLang="en-US" sz="1400" dirty="0">
                <a:solidFill>
                  <a:schemeClr val="tx1"/>
                </a:solidFill>
                <a:latin typeface="HGPｺﾞｼｯｸE" panose="020B0900000000000000" pitchFamily="50" charset="-128"/>
                <a:ea typeface="HGPｺﾞｼｯｸE" panose="020B0900000000000000" pitchFamily="50" charset="-128"/>
              </a:rPr>
              <a:t>（タイ系の大型マーケット）：営業中、</a:t>
            </a:r>
            <a:r>
              <a:rPr lang="en-US" altLang="ja-JP" sz="1400" dirty="0">
                <a:solidFill>
                  <a:schemeClr val="tx1"/>
                </a:solidFill>
                <a:latin typeface="HGPｺﾞｼｯｸE" panose="020B0900000000000000" pitchFamily="50" charset="-128"/>
                <a:ea typeface="HGPｺﾞｼｯｸE" panose="020B0900000000000000" pitchFamily="50" charset="-128"/>
              </a:rPr>
              <a:t>07:00</a:t>
            </a: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21:00</a:t>
            </a:r>
            <a:r>
              <a:rPr lang="ja-JP" altLang="en-US" sz="1400" dirty="0">
                <a:solidFill>
                  <a:schemeClr val="tx1"/>
                </a:solidFill>
                <a:latin typeface="HGPｺﾞｼｯｸE" panose="020B0900000000000000" pitchFamily="50" charset="-128"/>
                <a:ea typeface="HGPｺﾞｼｯｸE" panose="020B0900000000000000" pitchFamily="50" charset="-128"/>
              </a:rPr>
              <a:t>迄</a:t>
            </a:r>
            <a:endParaRPr lang="en-US" altLang="ja-JP" sz="14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Marketplace by City Mart</a:t>
            </a:r>
            <a:r>
              <a:rPr lang="ja-JP" altLang="en-US" sz="1400" dirty="0">
                <a:solidFill>
                  <a:schemeClr val="tx1"/>
                </a:solidFill>
                <a:latin typeface="HGPｺﾞｼｯｸE" panose="020B0900000000000000" pitchFamily="50" charset="-128"/>
                <a:ea typeface="HGPｺﾞｼｯｸE" panose="020B0900000000000000" pitchFamily="50" charset="-128"/>
              </a:rPr>
              <a:t>：営業中、</a:t>
            </a:r>
            <a:r>
              <a:rPr lang="en-US" altLang="ja-JP" sz="1400" dirty="0">
                <a:solidFill>
                  <a:schemeClr val="tx1"/>
                </a:solidFill>
                <a:latin typeface="HGPｺﾞｼｯｸE" panose="020B0900000000000000" pitchFamily="50" charset="-128"/>
                <a:ea typeface="HGPｺﾞｼｯｸE" panose="020B0900000000000000" pitchFamily="50" charset="-128"/>
              </a:rPr>
              <a:t>09:00</a:t>
            </a: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21:00</a:t>
            </a:r>
            <a:r>
              <a:rPr lang="ja-JP" altLang="en-US" sz="1400" dirty="0">
                <a:solidFill>
                  <a:schemeClr val="tx1"/>
                </a:solidFill>
                <a:latin typeface="HGPｺﾞｼｯｸE" panose="020B0900000000000000" pitchFamily="50" charset="-128"/>
                <a:ea typeface="HGPｺﾞｼｯｸE" panose="020B0900000000000000" pitchFamily="50" charset="-128"/>
              </a:rPr>
              <a:t>迄</a:t>
            </a:r>
            <a:endParaRPr lang="en-US" altLang="ja-JP" sz="14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Ocean </a:t>
            </a:r>
            <a:r>
              <a:rPr lang="en-US" altLang="ja-JP" sz="1400" dirty="0" err="1">
                <a:solidFill>
                  <a:schemeClr val="tx1"/>
                </a:solidFill>
                <a:latin typeface="HGPｺﾞｼｯｸE" panose="020B0900000000000000" pitchFamily="50" charset="-128"/>
                <a:ea typeface="HGPｺﾞｼｯｸE" panose="020B0900000000000000" pitchFamily="50" charset="-128"/>
              </a:rPr>
              <a:t>Supercentar</a:t>
            </a:r>
            <a:r>
              <a:rPr lang="en-US" altLang="ja-JP" sz="1400" dirty="0">
                <a:solidFill>
                  <a:schemeClr val="tx1"/>
                </a:solidFill>
                <a:latin typeface="HGPｺﾞｼｯｸE" panose="020B0900000000000000" pitchFamily="50" charset="-128"/>
                <a:ea typeface="HGPｺﾞｼｯｸE" panose="020B0900000000000000" pitchFamily="50" charset="-128"/>
              </a:rPr>
              <a:t> Myanmar</a:t>
            </a:r>
            <a:r>
              <a:rPr lang="ja-JP" altLang="en-US" sz="1400" dirty="0">
                <a:solidFill>
                  <a:schemeClr val="tx1"/>
                </a:solidFill>
                <a:latin typeface="HGPｺﾞｼｯｸE" panose="020B0900000000000000" pitchFamily="50" charset="-128"/>
                <a:ea typeface="HGPｺﾞｼｯｸE" panose="020B0900000000000000" pitchFamily="50" charset="-128"/>
              </a:rPr>
              <a:t>：営業中、</a:t>
            </a:r>
            <a:r>
              <a:rPr lang="en-US" altLang="ja-JP" sz="1400" dirty="0">
                <a:solidFill>
                  <a:schemeClr val="tx1"/>
                </a:solidFill>
                <a:latin typeface="HGPｺﾞｼｯｸE" panose="020B0900000000000000" pitchFamily="50" charset="-128"/>
                <a:ea typeface="HGPｺﾞｼｯｸE" panose="020B0900000000000000" pitchFamily="50" charset="-128"/>
              </a:rPr>
              <a:t>09:00</a:t>
            </a: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21:00</a:t>
            </a:r>
            <a:r>
              <a:rPr lang="ja-JP" altLang="en-US" sz="1400" dirty="0">
                <a:solidFill>
                  <a:schemeClr val="tx1"/>
                </a:solidFill>
                <a:latin typeface="HGPｺﾞｼｯｸE" panose="020B0900000000000000" pitchFamily="50" charset="-128"/>
                <a:ea typeface="HGPｺﾞｼｯｸE" panose="020B0900000000000000" pitchFamily="50" charset="-128"/>
              </a:rPr>
              <a:t>迄</a:t>
            </a:r>
            <a:endParaRPr lang="en-US" altLang="ja-JP" sz="14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err="1">
                <a:solidFill>
                  <a:schemeClr val="tx1"/>
                </a:solidFill>
                <a:latin typeface="HGPｺﾞｼｯｸE" panose="020B0900000000000000" pitchFamily="50" charset="-128"/>
                <a:ea typeface="HGPｺﾞｼｯｸE" panose="020B0900000000000000" pitchFamily="50" charset="-128"/>
              </a:rPr>
              <a:t>Promart</a:t>
            </a:r>
            <a:r>
              <a:rPr lang="en-US" altLang="ja-JP" sz="1400" dirty="0">
                <a:solidFill>
                  <a:schemeClr val="tx1"/>
                </a:solidFill>
                <a:latin typeface="HGPｺﾞｼｯｸE" panose="020B0900000000000000" pitchFamily="50" charset="-128"/>
                <a:ea typeface="HGPｺﾞｼｯｸE" panose="020B0900000000000000" pitchFamily="50" charset="-128"/>
              </a:rPr>
              <a:t> supermarket</a:t>
            </a:r>
            <a:r>
              <a:rPr lang="ja-JP" altLang="en-US" sz="1400" dirty="0">
                <a:solidFill>
                  <a:schemeClr val="tx1"/>
                </a:solidFill>
                <a:latin typeface="HGPｺﾞｼｯｸE" panose="020B0900000000000000" pitchFamily="50" charset="-128"/>
                <a:ea typeface="HGPｺﾞｼｯｸE" panose="020B0900000000000000" pitchFamily="50" charset="-128"/>
              </a:rPr>
              <a:t>：営業中、</a:t>
            </a:r>
            <a:r>
              <a:rPr lang="en-US" altLang="ja-JP" sz="1400" dirty="0">
                <a:solidFill>
                  <a:schemeClr val="tx1"/>
                </a:solidFill>
                <a:latin typeface="HGPｺﾞｼｯｸE" panose="020B0900000000000000" pitchFamily="50" charset="-128"/>
                <a:ea typeface="HGPｺﾞｼｯｸE" panose="020B0900000000000000" pitchFamily="50" charset="-128"/>
              </a:rPr>
              <a:t>08:30</a:t>
            </a:r>
            <a:r>
              <a:rPr lang="ja-JP" altLang="en-US" sz="1400" dirty="0">
                <a:solidFill>
                  <a:schemeClr val="tx1"/>
                </a:solidFill>
                <a:latin typeface="HGPｺﾞｼｯｸE" panose="020B0900000000000000" pitchFamily="50" charset="-128"/>
                <a:ea typeface="HGPｺﾞｼｯｸE" panose="020B0900000000000000" pitchFamily="50" charset="-128"/>
              </a:rPr>
              <a:t>～</a:t>
            </a:r>
            <a:r>
              <a:rPr lang="en-US" altLang="ja-JP" sz="1400" dirty="0">
                <a:solidFill>
                  <a:schemeClr val="tx1"/>
                </a:solidFill>
                <a:latin typeface="HGPｺﾞｼｯｸE" panose="020B0900000000000000" pitchFamily="50" charset="-128"/>
                <a:ea typeface="HGPｺﾞｼｯｸE" panose="020B0900000000000000" pitchFamily="50" charset="-128"/>
              </a:rPr>
              <a:t>19:30</a:t>
            </a:r>
            <a:r>
              <a:rPr lang="ja-JP" altLang="en-US" sz="1400" dirty="0">
                <a:solidFill>
                  <a:schemeClr val="tx1"/>
                </a:solidFill>
                <a:latin typeface="HGPｺﾞｼｯｸE" panose="020B0900000000000000" pitchFamily="50" charset="-128"/>
                <a:ea typeface="HGPｺﾞｼｯｸE" panose="020B0900000000000000" pitchFamily="50" charset="-128"/>
              </a:rPr>
              <a:t>迄</a:t>
            </a:r>
            <a:endParaRPr lang="en-US" altLang="ja-JP" sz="1400" dirty="0">
              <a:solidFill>
                <a:schemeClr val="tx1"/>
              </a:solidFill>
              <a:latin typeface="HGPｺﾞｼｯｸE" panose="020B0900000000000000" pitchFamily="50" charset="-128"/>
              <a:ea typeface="HGPｺﾞｼｯｸE" panose="020B0900000000000000" pitchFamily="50"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9872" y="365760"/>
            <a:ext cx="10802112" cy="1356360"/>
          </a:xfrm>
        </p:spPr>
        <p:txBody>
          <a:bodyPr/>
          <a:lstStyle/>
          <a:p>
            <a:r>
              <a:rPr lang="ja-JP" altLang="en-US" dirty="0">
                <a:solidFill>
                  <a:schemeClr val="tx1"/>
                </a:solidFill>
                <a:latin typeface="HGPｺﾞｼｯｸE" panose="020B0900000000000000" pitchFamily="50" charset="-128"/>
                <a:ea typeface="HGPｺﾞｼｯｸE" panose="020B0900000000000000" pitchFamily="50" charset="-128"/>
              </a:rPr>
              <a:t>お問い合わせ・ご質問は </a:t>
            </a:r>
            <a:endParaRPr kumimoji="1" lang="ja-JP" altLang="en-US" dirty="0">
              <a:solidFill>
                <a:schemeClr val="tx1"/>
              </a:solidFill>
              <a:latin typeface="HGPｺﾞｼｯｸE" panose="020B0900000000000000" pitchFamily="50" charset="-128"/>
              <a:ea typeface="HGPｺﾞｼｯｸE" panose="020B0900000000000000" pitchFamily="50" charset="-128"/>
            </a:endParaRPr>
          </a:p>
        </p:txBody>
      </p:sp>
      <p:sp>
        <p:nvSpPr>
          <p:cNvPr id="3" name="コンテンツ プレースホルダー 2"/>
          <p:cNvSpPr>
            <a:spLocks noGrp="1"/>
          </p:cNvSpPr>
          <p:nvPr>
            <p:ph idx="1"/>
          </p:nvPr>
        </p:nvSpPr>
        <p:spPr>
          <a:xfrm>
            <a:off x="499872" y="1536192"/>
            <a:ext cx="10936224" cy="4925568"/>
          </a:xfrm>
        </p:spPr>
        <p:txBody>
          <a:bodyPr>
            <a:normAutofit fontScale="32500" lnSpcReduction="20000"/>
          </a:bodyPr>
          <a:lstStyle/>
          <a:p>
            <a:endParaRPr lang="ja-JP" altLang="en-US" dirty="0"/>
          </a:p>
          <a:p>
            <a:pPr marL="45720" indent="0">
              <a:buNone/>
            </a:pPr>
            <a:r>
              <a:rPr lang="ja-JP" altLang="en-US" sz="5600" dirty="0">
                <a:solidFill>
                  <a:schemeClr val="tx1"/>
                </a:solidFill>
              </a:rPr>
              <a:t> </a:t>
            </a:r>
            <a:r>
              <a:rPr lang="ja-JP" altLang="en-US" sz="5600" dirty="0">
                <a:solidFill>
                  <a:schemeClr val="tx1"/>
                </a:solidFill>
                <a:latin typeface="HGPｺﾞｼｯｸE" panose="020B0900000000000000" pitchFamily="50" charset="-128"/>
                <a:ea typeface="HGPｺﾞｼｯｸE" panose="020B0900000000000000" pitchFamily="50" charset="-128"/>
              </a:rPr>
              <a:t>●ミャンマー（ナイスミャンマートラベル＆ツアー）</a:t>
            </a:r>
            <a:r>
              <a:rPr lang="en-US" altLang="ja-JP" sz="5600" dirty="0">
                <a:solidFill>
                  <a:schemeClr val="tx1"/>
                </a:solidFill>
                <a:latin typeface="HGPｺﾞｼｯｸE" panose="020B0900000000000000" pitchFamily="50" charset="-128"/>
                <a:ea typeface="HGPｺﾞｼｯｸE" panose="020B0900000000000000" pitchFamily="50" charset="-128"/>
              </a:rPr>
              <a:t>※</a:t>
            </a:r>
            <a:r>
              <a:rPr lang="ja-JP" altLang="en-US" sz="5600" dirty="0">
                <a:solidFill>
                  <a:schemeClr val="tx1"/>
                </a:solidFill>
                <a:latin typeface="HGPｺﾞｼｯｸE" panose="020B0900000000000000" pitchFamily="50" charset="-128"/>
                <a:ea typeface="HGPｺﾞｼｯｸE" panose="020B0900000000000000" pitchFamily="50" charset="-128"/>
              </a:rPr>
              <a:t>日本語にてご相談が可能です</a:t>
            </a:r>
            <a:endParaRPr lang="ja-JP" altLang="en-US" sz="56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5600" dirty="0">
                <a:solidFill>
                  <a:schemeClr val="tx1"/>
                </a:solidFill>
                <a:latin typeface="HGPｺﾞｼｯｸE" panose="020B0900000000000000" pitchFamily="50" charset="-128"/>
                <a:ea typeface="HGPｺﾞｼｯｸE" panose="020B0900000000000000" pitchFamily="50" charset="-128"/>
              </a:rPr>
              <a:t>・ニートウェ電話：</a:t>
            </a:r>
            <a:r>
              <a:rPr lang="en-US" altLang="ja-JP" sz="5600" dirty="0">
                <a:solidFill>
                  <a:schemeClr val="tx1"/>
                </a:solidFill>
                <a:latin typeface="HGPｺﾞｼｯｸE" panose="020B0900000000000000" pitchFamily="50" charset="-128"/>
                <a:ea typeface="HGPｺﾞｼｯｸE" panose="020B0900000000000000" pitchFamily="50" charset="-128"/>
              </a:rPr>
              <a:t>09-5021985 / </a:t>
            </a:r>
            <a:r>
              <a:rPr lang="en-US" altLang="ja-JP" sz="5600" dirty="0">
                <a:solidFill>
                  <a:schemeClr val="tx1"/>
                </a:solidFill>
                <a:latin typeface="HGPｺﾞｼｯｸE" panose="020B0900000000000000" pitchFamily="50" charset="-128"/>
                <a:ea typeface="HGPｺﾞｼｯｸE" panose="020B0900000000000000" pitchFamily="50" charset="-128"/>
                <a:hlinkClick r:id="rId1"/>
              </a:rPr>
              <a:t>nihtweceo@nicemyanmartravel.com</a:t>
            </a:r>
            <a:endParaRPr lang="en-US" altLang="ja-JP" sz="56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5600" dirty="0">
                <a:solidFill>
                  <a:schemeClr val="tx1"/>
                </a:solidFill>
                <a:latin typeface="HGPｺﾞｼｯｸE" panose="020B0900000000000000" pitchFamily="50" charset="-128"/>
                <a:ea typeface="HGPｺﾞｼｯｸE" panose="020B0900000000000000" pitchFamily="50" charset="-128"/>
              </a:rPr>
              <a:t>・ザン電話：</a:t>
            </a:r>
            <a:r>
              <a:rPr lang="en-US" altLang="ja-JP" sz="5600" dirty="0">
                <a:solidFill>
                  <a:schemeClr val="tx1"/>
                </a:solidFill>
                <a:latin typeface="HGPｺﾞｼｯｸE" panose="020B0900000000000000" pitchFamily="50" charset="-128"/>
                <a:ea typeface="HGPｺﾞｼｯｸE" panose="020B0900000000000000" pitchFamily="50" charset="-128"/>
              </a:rPr>
              <a:t>09-784931380 / </a:t>
            </a:r>
            <a:r>
              <a:rPr lang="en-US" altLang="ja-JP" sz="5600" dirty="0">
                <a:solidFill>
                  <a:srgbClr val="F59E00"/>
                </a:solidFill>
                <a:latin typeface="HGPｺﾞｼｯｸE" panose="020B0900000000000000" pitchFamily="50" charset="-128"/>
                <a:ea typeface="HGPｺﾞｼｯｸE" panose="020B0900000000000000" pitchFamily="50" charset="-128"/>
                <a:hlinkClick r:id="rId2"/>
              </a:rPr>
              <a:t>thethtoozan@nicemyanmartravel.com</a:t>
            </a:r>
            <a:endParaRPr lang="en-US" altLang="ja-JP" sz="56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5600" dirty="0">
                <a:solidFill>
                  <a:schemeClr val="tx1"/>
                </a:solidFill>
                <a:latin typeface="HGPｺﾞｼｯｸE" panose="020B0900000000000000" pitchFamily="50" charset="-128"/>
                <a:ea typeface="HGPｺﾞｼｯｸE" panose="020B0900000000000000" pitchFamily="50" charset="-128"/>
              </a:rPr>
              <a:t>・ピョー電話：</a:t>
            </a:r>
            <a:r>
              <a:rPr lang="en-US" altLang="ja-JP" sz="5600" dirty="0">
                <a:solidFill>
                  <a:schemeClr val="tx1"/>
                </a:solidFill>
                <a:latin typeface="HGPｺﾞｼｯｸE" panose="020B0900000000000000" pitchFamily="50" charset="-128"/>
                <a:ea typeface="HGPｺﾞｼｯｸE" panose="020B0900000000000000" pitchFamily="50" charset="-128"/>
              </a:rPr>
              <a:t>09-792999418 / </a:t>
            </a:r>
            <a:r>
              <a:rPr lang="en-US" altLang="ja-JP" sz="5600" dirty="0">
                <a:solidFill>
                  <a:schemeClr val="tx1"/>
                </a:solidFill>
                <a:latin typeface="HGPｺﾞｼｯｸE" panose="020B0900000000000000" pitchFamily="50" charset="-128"/>
                <a:ea typeface="HGPｺﾞｼｯｸE" panose="020B0900000000000000" pitchFamily="50" charset="-128"/>
                <a:hlinkClick r:id="rId3"/>
              </a:rPr>
              <a:t>phyoethandar@nicemyanmartravel.com</a:t>
            </a:r>
            <a:endParaRPr lang="en-US" altLang="ja-JP" sz="56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5600" dirty="0">
                <a:solidFill>
                  <a:schemeClr val="tx1"/>
                </a:solidFill>
                <a:latin typeface="HGPｺﾞｼｯｸE" panose="020B0900000000000000" pitchFamily="50" charset="-128"/>
                <a:ea typeface="HGPｺﾞｼｯｸE" panose="020B0900000000000000" pitchFamily="50" charset="-128"/>
              </a:rPr>
              <a:t>・ティリ電話：</a:t>
            </a:r>
            <a:r>
              <a:rPr lang="en-US" altLang="ja-JP" sz="5600" dirty="0">
                <a:solidFill>
                  <a:schemeClr val="tx1"/>
                </a:solidFill>
                <a:latin typeface="HGPｺﾞｼｯｸE" panose="020B0900000000000000" pitchFamily="50" charset="-128"/>
                <a:ea typeface="HGPｺﾞｼｯｸE" panose="020B0900000000000000" pitchFamily="50" charset="-128"/>
              </a:rPr>
              <a:t>09-421176191 / </a:t>
            </a:r>
            <a:r>
              <a:rPr lang="en-US" altLang="ja-JP" sz="5600" dirty="0">
                <a:solidFill>
                  <a:schemeClr val="tx1"/>
                </a:solidFill>
                <a:latin typeface="HGPｺﾞｼｯｸE" panose="020B0900000000000000" pitchFamily="50" charset="-128"/>
                <a:ea typeface="HGPｺﾞｼｯｸE" panose="020B0900000000000000" pitchFamily="50" charset="-128"/>
                <a:hlinkClick r:id="rId4"/>
              </a:rPr>
              <a:t>thiri@nicemyanmartravel.com</a:t>
            </a:r>
            <a:endParaRPr lang="en-US" altLang="ja-JP" sz="56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5600" dirty="0">
                <a:solidFill>
                  <a:schemeClr val="tx1"/>
                </a:solidFill>
                <a:latin typeface="HGPｺﾞｼｯｸE" panose="020B0900000000000000" pitchFamily="50" charset="-128"/>
                <a:ea typeface="HGPｺﾞｼｯｸE" panose="020B0900000000000000" pitchFamily="50" charset="-128"/>
              </a:rPr>
              <a:t>・ネィチ電話：</a:t>
            </a:r>
            <a:r>
              <a:rPr lang="en-US" altLang="ja-JP" sz="5600" dirty="0">
                <a:solidFill>
                  <a:schemeClr val="tx1"/>
                </a:solidFill>
                <a:latin typeface="HGPｺﾞｼｯｸE" panose="020B0900000000000000" pitchFamily="50" charset="-128"/>
                <a:ea typeface="HGPｺﾞｼｯｸE" panose="020B0900000000000000" pitchFamily="50" charset="-128"/>
              </a:rPr>
              <a:t>09-251014685 / </a:t>
            </a:r>
            <a:r>
              <a:rPr lang="en-US" altLang="ja-JP" sz="5600" dirty="0">
                <a:solidFill>
                  <a:schemeClr val="tx1"/>
                </a:solidFill>
                <a:latin typeface="HGPｺﾞｼｯｸE" panose="020B0900000000000000" pitchFamily="50" charset="-128"/>
                <a:ea typeface="HGPｺﾞｼｯｸE" panose="020B0900000000000000" pitchFamily="50" charset="-128"/>
                <a:hlinkClick r:id="rId5"/>
              </a:rPr>
              <a:t>naychioo@nicemyanmartravel.com</a:t>
            </a:r>
            <a:endParaRPr lang="en-US" altLang="ja-JP" sz="56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5600" dirty="0">
                <a:solidFill>
                  <a:schemeClr val="tx1"/>
                </a:solidFill>
                <a:latin typeface="HGPｺﾞｼｯｸE" panose="020B0900000000000000" pitchFamily="50" charset="-128"/>
                <a:ea typeface="HGPｺﾞｼｯｸE" panose="020B0900000000000000" pitchFamily="50" charset="-128"/>
              </a:rPr>
              <a:t>・ナンヤミン電話：</a:t>
            </a:r>
            <a:r>
              <a:rPr lang="en-US" altLang="ja-JP" sz="5600" dirty="0">
                <a:solidFill>
                  <a:schemeClr val="tx1"/>
                </a:solidFill>
                <a:latin typeface="HGPｺﾞｼｯｸE" panose="020B0900000000000000" pitchFamily="50" charset="-128"/>
                <a:ea typeface="HGPｺﾞｼｯｸE" panose="020B0900000000000000" pitchFamily="50" charset="-128"/>
              </a:rPr>
              <a:t>09789813186 / </a:t>
            </a:r>
            <a:r>
              <a:rPr lang="en-US" altLang="ja-JP" sz="5600" dirty="0">
                <a:solidFill>
                  <a:schemeClr val="tx1"/>
                </a:solidFill>
                <a:latin typeface="HGPｺﾞｼｯｸE" panose="020B0900000000000000" pitchFamily="50" charset="-128"/>
                <a:ea typeface="HGPｺﾞｼｯｸE" panose="020B0900000000000000" pitchFamily="50" charset="-128"/>
                <a:hlinkClick r:id="rId6"/>
              </a:rPr>
              <a:t>nanyamin@nicemyanmartravel.com</a:t>
            </a:r>
            <a:endParaRPr lang="en-US" altLang="ja-JP" sz="56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5600" dirty="0">
                <a:solidFill>
                  <a:schemeClr val="tx1"/>
                </a:solidFill>
                <a:latin typeface="HGPｺﾞｼｯｸE" panose="020B0900000000000000" pitchFamily="50" charset="-128"/>
                <a:ea typeface="HGPｺﾞｼｯｸE" panose="020B0900000000000000" pitchFamily="50" charset="-128"/>
              </a:rPr>
              <a:t>●日本（株式会社トライズム）　東京都中央区入船</a:t>
            </a:r>
            <a:r>
              <a:rPr lang="en-US" altLang="ja-JP" sz="5600" dirty="0">
                <a:solidFill>
                  <a:schemeClr val="tx1"/>
                </a:solidFill>
                <a:latin typeface="HGPｺﾞｼｯｸE" panose="020B0900000000000000" pitchFamily="50" charset="-128"/>
                <a:ea typeface="HGPｺﾞｼｯｸE" panose="020B0900000000000000" pitchFamily="50" charset="-128"/>
              </a:rPr>
              <a:t>2-9-10</a:t>
            </a:r>
            <a:r>
              <a:rPr lang="ja-JP" altLang="en-US" sz="5600" dirty="0">
                <a:solidFill>
                  <a:schemeClr val="tx1"/>
                </a:solidFill>
                <a:latin typeface="HGPｺﾞｼｯｸE" panose="020B0900000000000000" pitchFamily="50" charset="-128"/>
                <a:ea typeface="HGPｺﾞｼｯｸE" panose="020B0900000000000000" pitchFamily="50" charset="-128"/>
              </a:rPr>
              <a:t>　五條ビル</a:t>
            </a:r>
            <a:r>
              <a:rPr lang="en-US" altLang="ja-JP" sz="5600" dirty="0">
                <a:solidFill>
                  <a:schemeClr val="tx1"/>
                </a:solidFill>
                <a:latin typeface="HGPｺﾞｼｯｸE" panose="020B0900000000000000" pitchFamily="50" charset="-128"/>
                <a:ea typeface="HGPｺﾞｼｯｸE" panose="020B0900000000000000" pitchFamily="50" charset="-128"/>
              </a:rPr>
              <a:t>4</a:t>
            </a:r>
            <a:r>
              <a:rPr lang="ja-JP" altLang="en-US" sz="5600" dirty="0">
                <a:solidFill>
                  <a:schemeClr val="tx1"/>
                </a:solidFill>
                <a:latin typeface="HGPｺﾞｼｯｸE" panose="020B0900000000000000" pitchFamily="50" charset="-128"/>
                <a:ea typeface="HGPｺﾞｼｯｸE" panose="020B0900000000000000" pitchFamily="50" charset="-128"/>
              </a:rPr>
              <a:t>階</a:t>
            </a:r>
            <a:endParaRPr lang="en-US" altLang="ja-JP" sz="56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5600" dirty="0">
                <a:solidFill>
                  <a:schemeClr val="tx1"/>
                </a:solidFill>
                <a:latin typeface="HGPｺﾞｼｯｸE" panose="020B0900000000000000" pitchFamily="50" charset="-128"/>
                <a:ea typeface="HGPｺﾞｼｯｸE" panose="020B0900000000000000" pitchFamily="50" charset="-128"/>
              </a:rPr>
              <a:t>　　電話</a:t>
            </a:r>
            <a:r>
              <a:rPr lang="en-US" altLang="ja-JP" sz="5600" dirty="0">
                <a:solidFill>
                  <a:schemeClr val="tx1"/>
                </a:solidFill>
                <a:latin typeface="HGPｺﾞｼｯｸE" panose="020B0900000000000000" pitchFamily="50" charset="-128"/>
                <a:ea typeface="HGPｺﾞｼｯｸE" panose="020B0900000000000000" pitchFamily="50" charset="-128"/>
              </a:rPr>
              <a:t>03-5117-2361</a:t>
            </a:r>
            <a:r>
              <a:rPr lang="ja-JP" altLang="en-US" sz="5600" dirty="0">
                <a:solidFill>
                  <a:schemeClr val="tx1"/>
                </a:solidFill>
                <a:latin typeface="HGPｺﾞｼｯｸE" panose="020B0900000000000000" pitchFamily="50" charset="-128"/>
                <a:ea typeface="HGPｺﾞｼｯｸE" panose="020B0900000000000000" pitchFamily="50" charset="-128"/>
              </a:rPr>
              <a:t>（平日　</a:t>
            </a:r>
            <a:r>
              <a:rPr lang="en-US" altLang="ja-JP" sz="5600" dirty="0">
                <a:solidFill>
                  <a:schemeClr val="tx1"/>
                </a:solidFill>
                <a:latin typeface="HGPｺﾞｼｯｸE" panose="020B0900000000000000" pitchFamily="50" charset="-128"/>
                <a:ea typeface="HGPｺﾞｼｯｸE" panose="020B0900000000000000" pitchFamily="50" charset="-128"/>
              </a:rPr>
              <a:t>09:30</a:t>
            </a:r>
            <a:r>
              <a:rPr lang="ja-JP" altLang="en-US" sz="5600" dirty="0">
                <a:solidFill>
                  <a:schemeClr val="tx1"/>
                </a:solidFill>
                <a:latin typeface="HGPｺﾞｼｯｸE" panose="020B0900000000000000" pitchFamily="50" charset="-128"/>
                <a:ea typeface="HGPｺﾞｼｯｸE" panose="020B0900000000000000" pitchFamily="50" charset="-128"/>
              </a:rPr>
              <a:t>～</a:t>
            </a:r>
            <a:r>
              <a:rPr lang="en-US" altLang="ja-JP" sz="5600" dirty="0">
                <a:solidFill>
                  <a:schemeClr val="tx1"/>
                </a:solidFill>
                <a:latin typeface="HGPｺﾞｼｯｸE" panose="020B0900000000000000" pitchFamily="50" charset="-128"/>
                <a:ea typeface="HGPｺﾞｼｯｸE" panose="020B0900000000000000" pitchFamily="50" charset="-128"/>
              </a:rPr>
              <a:t>17:00</a:t>
            </a:r>
            <a:r>
              <a:rPr lang="ja-JP" altLang="en-US" sz="5600" dirty="0">
                <a:solidFill>
                  <a:schemeClr val="tx1"/>
                </a:solidFill>
                <a:latin typeface="HGPｺﾞｼｯｸE" panose="020B0900000000000000" pitchFamily="50" charset="-128"/>
                <a:ea typeface="HGPｺﾞｼｯｸE" panose="020B0900000000000000" pitchFamily="50" charset="-128"/>
              </a:rPr>
              <a:t>　休日：土・日・祝日）</a:t>
            </a:r>
            <a:endParaRPr lang="en-US" altLang="ja-JP" sz="43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5600" dirty="0">
                <a:solidFill>
                  <a:schemeClr val="tx1"/>
                </a:solidFill>
                <a:latin typeface="HGPｺﾞｼｯｸE" panose="020B0900000000000000" pitchFamily="50" charset="-128"/>
                <a:ea typeface="HGPｺﾞｼｯｸE" panose="020B0900000000000000" pitchFamily="50" charset="-128"/>
              </a:rPr>
              <a:t>・佐藤携帯：</a:t>
            </a:r>
            <a:r>
              <a:rPr lang="en-US" altLang="ja-JP" sz="5600" dirty="0">
                <a:solidFill>
                  <a:schemeClr val="tx1"/>
                </a:solidFill>
                <a:latin typeface="HGPｺﾞｼｯｸE" panose="020B0900000000000000" pitchFamily="50" charset="-128"/>
                <a:ea typeface="HGPｺﾞｼｯｸE" panose="020B0900000000000000" pitchFamily="50" charset="-128"/>
              </a:rPr>
              <a:t>090-8195-1347 / </a:t>
            </a:r>
            <a:r>
              <a:rPr lang="en-US" altLang="ja-JP" sz="5600" dirty="0">
                <a:solidFill>
                  <a:schemeClr val="tx1"/>
                </a:solidFill>
                <a:latin typeface="HGPｺﾞｼｯｸE" panose="020B0900000000000000" pitchFamily="50" charset="-128"/>
                <a:ea typeface="HGPｺﾞｼｯｸE" panose="020B0900000000000000" pitchFamily="50" charset="-128"/>
                <a:hlinkClick r:id="rId7"/>
              </a:rPr>
              <a:t>sato@traism.com</a:t>
            </a:r>
            <a:endParaRPr lang="en-US" altLang="ja-JP" sz="56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5600" dirty="0">
                <a:solidFill>
                  <a:schemeClr val="tx1"/>
                </a:solidFill>
                <a:latin typeface="HGPｺﾞｼｯｸE" panose="020B0900000000000000" pitchFamily="50" charset="-128"/>
                <a:ea typeface="HGPｺﾞｼｯｸE" panose="020B0900000000000000" pitchFamily="50" charset="-128"/>
              </a:rPr>
              <a:t>・床波携帯：</a:t>
            </a:r>
            <a:r>
              <a:rPr lang="en-US" altLang="ja-JP" sz="5600" dirty="0">
                <a:solidFill>
                  <a:schemeClr val="tx1"/>
                </a:solidFill>
                <a:latin typeface="HGPｺﾞｼｯｸE" panose="020B0900000000000000" pitchFamily="50" charset="-128"/>
                <a:ea typeface="HGPｺﾞｼｯｸE" panose="020B0900000000000000" pitchFamily="50" charset="-128"/>
              </a:rPr>
              <a:t>090-3873-1453 / </a:t>
            </a:r>
            <a:r>
              <a:rPr lang="en-US" altLang="ja-JP" sz="5600" dirty="0">
                <a:solidFill>
                  <a:schemeClr val="tx1"/>
                </a:solidFill>
                <a:latin typeface="HGPｺﾞｼｯｸE" panose="020B0900000000000000" pitchFamily="50" charset="-128"/>
                <a:ea typeface="HGPｺﾞｼｯｸE" panose="020B0900000000000000" pitchFamily="50" charset="-128"/>
                <a:hlinkClick r:id="rId8"/>
              </a:rPr>
              <a:t>tokonami@traism.com</a:t>
            </a:r>
            <a:endParaRPr lang="en-US" altLang="ja-JP" sz="5600" dirty="0">
              <a:solidFill>
                <a:schemeClr val="tx1"/>
              </a:solidFill>
              <a:latin typeface="HGPｺﾞｼｯｸE" panose="020B0900000000000000" pitchFamily="50" charset="-128"/>
              <a:ea typeface="HGPｺﾞｼｯｸE" panose="020B0900000000000000" pitchFamily="50" charset="-128"/>
            </a:endParaRPr>
          </a:p>
          <a:p>
            <a:pPr marL="45720" indent="0">
              <a:buNone/>
            </a:pPr>
            <a:r>
              <a:rPr lang="ja-JP" altLang="en-US" sz="5600" dirty="0">
                <a:solidFill>
                  <a:schemeClr val="tx1"/>
                </a:solidFill>
                <a:latin typeface="HGPｺﾞｼｯｸE" panose="020B0900000000000000" pitchFamily="50" charset="-128"/>
                <a:ea typeface="HGPｺﾞｼｯｸE" panose="020B0900000000000000" pitchFamily="50" charset="-128"/>
              </a:rPr>
              <a:t>～皆様が安心してミャンマーにご入国できるように最新の情報を随時、ご提供させて頂きます～</a:t>
            </a:r>
            <a:endParaRPr kumimoji="1" lang="ja-JP" altLang="en-US" sz="5600" dirty="0">
              <a:solidFill>
                <a:schemeClr val="tx1"/>
              </a:solidFill>
              <a:latin typeface="HGPｺﾞｼｯｸE" panose="020B0900000000000000" pitchFamily="50" charset="-128"/>
              <a:ea typeface="HGPｺﾞｼｯｸE" panose="020B0900000000000000" pitchFamily="50" charset="-128"/>
            </a:endParaRPr>
          </a:p>
        </p:txBody>
      </p:sp>
      <p:pic>
        <p:nvPicPr>
          <p:cNvPr id="4" name="Picture 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712188" y="365759"/>
            <a:ext cx="4960641" cy="1302619"/>
          </a:xfrm>
          <a:prstGeom prst="rect">
            <a:avLst/>
          </a:prstGeom>
        </p:spPr>
      </p:pic>
      <p:pic>
        <p:nvPicPr>
          <p:cNvPr id="5" name="図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803265" y="1380096"/>
            <a:ext cx="2682882" cy="83280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基礎">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TM03457444[[fn=基礎]]</Template>
  <TotalTime>0</TotalTime>
  <Words>5174</Words>
  <Application>WPS Presentation</Application>
  <PresentationFormat>ワイド画面</PresentationFormat>
  <Paragraphs>92</Paragraphs>
  <Slides>7</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7</vt:i4>
      </vt:variant>
    </vt:vector>
  </HeadingPairs>
  <TitlesOfParts>
    <vt:vector size="18" baseType="lpstr">
      <vt:lpstr>Arial</vt:lpstr>
      <vt:lpstr>ＭＳ Ｐゴシック</vt:lpstr>
      <vt:lpstr>Wingdings</vt:lpstr>
      <vt:lpstr>Corbel</vt:lpstr>
      <vt:lpstr>HGPｺﾞｼｯｸE</vt:lpstr>
      <vt:lpstr>Microsoft YaHei</vt:lpstr>
      <vt:lpstr>ＭＳ Ｐゴシック</vt:lpstr>
      <vt:lpstr>Arial Unicode MS</vt:lpstr>
      <vt:lpstr>ＭＳ ゴシック</vt:lpstr>
      <vt:lpstr>Calibri</vt:lpstr>
      <vt:lpstr>基礎</vt:lpstr>
      <vt:lpstr> ナイスミャンマーグループ ミャンマー現地最新情報（COVID-19関連） ナイスミャンマートラベル＆ツアーズ、ゴールデンサポートサービス、日本支店㈱トライズム 情報提供　　　No ０３                                                                                                                    </vt:lpstr>
      <vt:lpstr>ミャンマー国内 新型コロナウィルス感染者情報</vt:lpstr>
      <vt:lpstr>   ●各航空会社国際線運航再開状況（ヤンゴン発着 ※6/29時点） 　　　～運航再開日については変更になる可能性がございます～  ◆全日空（NH）・・ 8月01日より運航再開予定 ◆マレーシア航空（MH）・・9月01日より運航予定　　　　　　　　　　　　　　　　　　 ◆バンコクエアウェイズ（PG）・・10月25日より運航予定　　　　　 ◆ベトナム航空（VN）・・8月01日より運航再開に変更 ◆タイ国際航空（TG）・・8月01日より運航予定　　　　　　　　　　　◆ジェットスター（JQ）・・8月01日より運行開始 ◆タイ・ノックエアー（DD）・・8月01日より運航予定　 　　　　　　  ◆エアーアジア（AK）・・8月01日より運行開始 ◆シンガポール航空（SQ）・・8月01日より運航予定　　　　　　　　◆中華航空（CI）・・ 8月01日より運航再開に変更 ◆大韓航空（KE）・・ヤンゴン・・8月01日より運行開始予定　　　 ◆キャセイ・ドラゴン航空（CX）・・8月01日より運航予定 ◆ミャンマーナショナル航空（UB）・・8月01日より運行開始予定       </vt:lpstr>
      <vt:lpstr>  ●現地ホテル最新情報  ◆Summit Parkview Hotel　　　　　　　　　　　　　　   現在、休館中。現在の最新情報では、08月中に再オープン予定 　　　　　　　　　 　 ◆Park Royal Hotel 　　　　　　　　　　　　　　　   営業中。ご宿泊希望者は48時間以内に発行された陰性証明書が必要。事前予約必須、37.8度以上のお客様は宿泊不可となります。 　　　　　　　　　　　　  ◆Lotte Hotel Yangon   現在、営業中。宿泊のお客様は24時間以内に発行された健康証明書が必要。事前予約必須、37.8度以上のお客様は宿泊不可となります。　 　　　　　　　　　　　　 ◆Sedona Hotel 　現在営業中。宿泊の際は24時間以内に発行された陰性証明書が必要となります。事前予約必須、チェックインの際、検温が必要です。  ◆Sule Shangri-La Hotel    現在、長期滞在契約のお客様のみ宿泊を受け付け。通常宿泊は7/15日より受付予定。  ◆Panorama Hotel   現在、休館中。7月頃より再オープン予定 　   　　　　　　　　　　　　　　　　 　       </vt:lpstr>
      <vt:lpstr>●レストラン、スーパー・マーケット営業情報 　各種、まとめての食事デリバリー、ドラッグストアーのお薬、マスクの調達、買い物等のご要望があればナイスミャンマーグループにて「まとめてお買いもの代行サービス」も弊社のドライバーサービスで承ります。ご要望、価格のご相談は、下記ナイスミャンマー各担当にお気軽にお問合せ下さい！！是非、少しでも皆様のお役に立てればと思っております！！</vt:lpstr>
      <vt:lpstr>PowerPoint 演示文稿</vt:lpstr>
      <vt:lpstr>お問い合わせ・ご質問は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NEC-PCuser</dc:creator>
  <cp:lastModifiedBy>kochi</cp:lastModifiedBy>
  <cp:revision>132</cp:revision>
  <cp:lastPrinted>2020-06-16T02:11:00Z</cp:lastPrinted>
  <dcterms:created xsi:type="dcterms:W3CDTF">2020-05-26T02:28:00Z</dcterms:created>
  <dcterms:modified xsi:type="dcterms:W3CDTF">2020-06-30T06:47:44Z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1041-10.8.2.6709</vt:lpwstr>
  </property>
</Properties>
</file>